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44"/>
  </p:notesMasterIdLst>
  <p:handoutMasterIdLst>
    <p:handoutMasterId r:id="rId45"/>
  </p:handoutMasterIdLst>
  <p:sldIdLst>
    <p:sldId id="256" r:id="rId5"/>
    <p:sldId id="258" r:id="rId6"/>
    <p:sldId id="259" r:id="rId7"/>
    <p:sldId id="266" r:id="rId8"/>
    <p:sldId id="260" r:id="rId9"/>
    <p:sldId id="264" r:id="rId10"/>
    <p:sldId id="265" r:id="rId11"/>
    <p:sldId id="267" r:id="rId12"/>
    <p:sldId id="268" r:id="rId13"/>
    <p:sldId id="269" r:id="rId14"/>
    <p:sldId id="270" r:id="rId15"/>
    <p:sldId id="262" r:id="rId16"/>
    <p:sldId id="272" r:id="rId17"/>
    <p:sldId id="271" r:id="rId18"/>
    <p:sldId id="273" r:id="rId19"/>
    <p:sldId id="274" r:id="rId20"/>
    <p:sldId id="275" r:id="rId21"/>
    <p:sldId id="276" r:id="rId22"/>
    <p:sldId id="263" r:id="rId23"/>
    <p:sldId id="277" r:id="rId24"/>
    <p:sldId id="278" r:id="rId25"/>
    <p:sldId id="279" r:id="rId26"/>
    <p:sldId id="280" r:id="rId27"/>
    <p:sldId id="281" r:id="rId28"/>
    <p:sldId id="282" r:id="rId29"/>
    <p:sldId id="261" r:id="rId30"/>
    <p:sldId id="283" r:id="rId31"/>
    <p:sldId id="284" r:id="rId32"/>
    <p:sldId id="289" r:id="rId33"/>
    <p:sldId id="286" r:id="rId34"/>
    <p:sldId id="287" r:id="rId35"/>
    <p:sldId id="288" r:id="rId36"/>
    <p:sldId id="290" r:id="rId37"/>
    <p:sldId id="291" r:id="rId38"/>
    <p:sldId id="292" r:id="rId39"/>
    <p:sldId id="293" r:id="rId40"/>
    <p:sldId id="294" r:id="rId41"/>
    <p:sldId id="295" r:id="rId42"/>
    <p:sldId id="29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 id="258"/>
            <p14:sldId id="259"/>
            <p14:sldId id="266"/>
            <p14:sldId id="260"/>
            <p14:sldId id="264"/>
            <p14:sldId id="265"/>
            <p14:sldId id="267"/>
            <p14:sldId id="268"/>
            <p14:sldId id="269"/>
            <p14:sldId id="270"/>
            <p14:sldId id="262"/>
            <p14:sldId id="272"/>
            <p14:sldId id="271"/>
            <p14:sldId id="273"/>
            <p14:sldId id="274"/>
            <p14:sldId id="275"/>
            <p14:sldId id="276"/>
            <p14:sldId id="263"/>
            <p14:sldId id="277"/>
            <p14:sldId id="278"/>
            <p14:sldId id="279"/>
            <p14:sldId id="280"/>
            <p14:sldId id="281"/>
            <p14:sldId id="282"/>
            <p14:sldId id="261"/>
            <p14:sldId id="283"/>
            <p14:sldId id="284"/>
            <p14:sldId id="289"/>
            <p14:sldId id="286"/>
            <p14:sldId id="287"/>
            <p14:sldId id="288"/>
            <p14:sldId id="290"/>
            <p14:sldId id="291"/>
            <p14:sldId id="292"/>
            <p14:sldId id="293"/>
            <p14:sldId id="294"/>
            <p14:sldId id="295"/>
            <p14:sldId id="29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D4F6BC-EFCA-49FB-BBB1-FBD4447951E4}" v="1" dt="2020-09-29T10:52:12.6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1" autoAdjust="0"/>
  </p:normalViewPr>
  <p:slideViewPr>
    <p:cSldViewPr snapToGrid="0">
      <p:cViewPr varScale="1">
        <p:scale>
          <a:sx n="114" d="100"/>
          <a:sy n="114" d="100"/>
        </p:scale>
        <p:origin x="474"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9/29/2020</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6:26.896"/>
    </inkml:context>
    <inkml:brush xml:id="br0">
      <inkml:brushProperty name="width" value="0.05292" units="cm"/>
      <inkml:brushProperty name="height" value="0.05292" units="cm"/>
      <inkml:brushProperty name="color" value="#FF0000"/>
    </inkml:brush>
  </inkml:definitions>
  <inkml:trace contextRef="#ctx0" brushRef="#br0">13423 6244 0,'18'0'31,"-1"0"-15,1 0-1,0 0-15,123 0 32,71 53-1,-124 0-15,0 18-1,-35-19 1,-36-16-1,1-19 17,-18 1-1,18-18 16,-1 0-47,1 0 15,0 0 1,-1 0 0,1 0-1,-18-18-15</inkml:trace>
  <inkml:trace contextRef="#ctx0" brushRef="#br0" timeOffset="32828.94">3140 7250 0,'17'0'16,"1"0"15,0 0 47,-1 0-62,1 0-16,0 0 15,34 17 1,1-17 0,71 18-1,35-1 1,35-17-1,0 18 1,-177-18-16,195 0 16,0 18-1,-18-1 1,123 19 15,-35-19-15,1-17-1,-54 18 1,18-18 0,17 0-1,177 0 1,-211-35 0,34 17-1,1 0 1,-53 1-1,-18-1 1,0 0 0,-53 1-1,0-1 1,18 18 15,-1-17-15,19-1-1,70 0 1,17 1 0,-34-1-1,-1 0 1,-53 18 0,1-35-1,-107 17 1,-17 18-1,18-35 1,52 18 0,18-19-1,18-34 1,35-1 15,-88 18-15,-36 0-1,-17 0 1,0-17 0,-17 17-1,-1-35 1,-18 17 0,-17 36-1,18-18 1,-18 0-1,18 18 1,-18-18 0,0 0-1,0 18 1,35-18 15,0 0-15,-17 18-1,0-1 1,-1 1 0,1 17 15,-1 18-15,1-35-1,0 17 1,17-17-1,0 0 1,-17 17 0,17-17-1,-17 0 1,0-1 15,-18 19-15,17 17-1,-17-18 1,18 18 47,-1 0-63,1 0 31,-18-17 109</inkml:trace>
  <inkml:trace contextRef="#ctx0" brushRef="#br0" timeOffset="37234.39">10971 7056 0,'18'0'16,"-18"-18"0,18 18-16,-1 0 15,1 0 1,17 0 15,0 0 0,1 0-15,17 0 0,-18 0-1,0 0 1,-17 0-16,35 0 15,17 0 1,71 0 0,-123 0-16,123 18 15,0-18 17,-17 0-17,17 17 1,-18-17-1,-52 0 1,-53 0-16,34 18 16,19-1-1,-18 1 1,18 0 0,-1-1-1,-17 1 1,0 0-1,-18-1 1,18 1 0,-35-18-1,-1 18 1,1-1 15,0-17-31,35 53 16,17 0-1,-35-18 1,-17-17-16,17 0 16,18 17-1,-35-17 1,0-1 0,17 18-1,-18 1 1,19-19-1,-19 19 1,1-19 0,17 36 15,1-18-15,-19 1 15,-17-19-31,18 36 15,-18-35 1,17 0 0,1 35-1,-18 17 1,0-35 0,0 36-1,0-1 1,0-17-1,0-17 1,-18 17 0,1-1-1,-1 1 1,-17-17 15,17 17-15,1-36-1,-1 1 1,-17 17 0,-36 18-1,18 0 1,36-53-16,-1 35 16,-35 1-1,-17 16 1,17-16-1,0-1 1,0 0 0,-18 1-1,18-1 1,-35-18 15,18 19-15,-19-19-1,19 1 1,-54 0 0,54-1-1,-36 1 1,0 0 0,18-1-1,17 1 1,1-18-1,-36 0 1,-35 18 0,-18-18-1,-35 17 1,0 18 15,18-17-15,35 0-1,17-1 1,-35 1 0,18-18-1,18 18 1,-1-18 0,18 0-1,18 17 1,-18-17-1,-17 0 1,-18 18 0,-36-18-1,1 0 1,-53 0 15,-54 18-15,248-18-16,-176 17 15,-19-17 1,-17 0 0,0 18-1,-105-1 1,69 1 0,-16-18-1,-1 18 1,-53-18-1,194 0 1,-17 0 0,-1 0-1,36 0 1,18 0 15,87 0-31,-122 0 16,-1 0-1,0 0 1,-17 0 0,35 0-1,-36 0 1,1 0 0,0 0-1,-1-36 1,142 36-16,-159 0 15,35-35 1,-17 0 0,-1 17-1,36 1 1,35 17 15,18-18-15,71 18-1,-1 0 1,18-18 62,-18 18-62</inkml:trace>
  <inkml:trace contextRef="#ctx0" brushRef="#br0" timeOffset="47489.24">3193 9049 0,'17'0'78,"-17"17"-78,18-17 16,0 0 15,-1 0-15,1 0 15,-1 0-31,-17 18 16,18-18-1,0 0 1,-1 0 0,36 0-1,18 18 16,-54-18-31,54 0 16,-18 0 0,0 0-1,-35 0 1,17 0 0,35 0-1,-17 0 1,-17 0-1,-1 0 1,0 0 15,-17 0-15,-1 0 0,1 0-1,0 0 16,-1 0 1,1 0 77,0 0-46,-1 0-63,-17-18 0,18 18 15,17 0 1,18 0-1,0 0 1,-35 0 0,17 0-1,0 0 1,36 0 0,17 0-1,-70 0-15,70 0 16,-35 0-1,-18 0 1,0 0 0,0 0-1,36 0 1,0 0 0,-18 0 15,-18 0-16,0 0 1,18 0 0,0 0-1,17 0 1,-17 0 0,0 0-1,-35 0 1,35 0-1,-18 0 1,36 0 0,-36 0-1,0 0 1,18 0 0,0 0-1,0 0 16,18 0-15,-19 0 0,19 0-1,-18 0 1,17 0 0,54 0-1,17 0 1,0 0-1,-35 0 1,-18 0 0,-17 0-1,-54 0 1,36 0 0,-35 0 15,0 0-16,35 0 1,-1 0 0,1 0-1,18 0 1,17 0 0,18 0-1,17 0 1,-17 0-1,-35 0 1,-54 0 0,19 0-1,-19 0 17,1 0-1,0 0 16,-1 0-32,36 18 1,53-18 0,88 0-1,-176 0-15,193 0 16,-34 0-1,-19 0 1,-16 0 0,-54 0-1,0 17 1,-70-17-16,-1 0 16,1 0 15,0 0 0,-1 0-15,1 0-1,35 0 1,17 0 0,19 0-1,52 0 1,-36 0-1,19 0 1,-106 0-16,105-17 16,-17 17-1,17 0 1,-52 0 0,-36 0-1,0 0 16,36 0-15,17 0 0,53 0-1,-70 0 1,35 0 0,-36 0-1,1 0 1,-36 0-1,-17 0 1,-1 0 0,36-18-1,0 0 1,-35 18 0,-1 0-1,19-17 16,-1 17-15,0 0 0,18-18-1,18 18 1,-1 0 0,19-18-1,-37 18 1,-34 0 15,0 0-15</inkml:trace>
  <inkml:trace contextRef="#ctx0" brushRef="#br0" timeOffset="62789.41">3228 15452 0,'18'0'15,"-1"0"1,1 0-16,-1 0 16,1 0-16,176 0 15,159 0 32,0 35-16,-336-35-31,407 18 32,-248-18-17,18 0 1,-53 0-1,-35 0 1,0 0 0,-18 0-1,-70 0 1,17 0 15,71 0-15,-89 0-1,142 17 1,-53-17 0,-35 0-1,-54 0 17</inkml:trace>
  <inkml:trace contextRef="#ctx0" brushRef="#br0" timeOffset="69640.39">3281 17286 0,'17'0'0,"125"0"31,-125 0-31,248 0 31,-106 0 0,-71 0 1,71 0-1,-71 0-15,-35 18-1,17-18 1,1 17-1,-54-17-15,72 0 32,-37 0-17,-16 0 1,-19 0 0,54 0-1,70 0 1,-106 0-16,195 18 15,-1 0 1,-53-18 0,-52 0-1,-18 0 1,105 0 0,213 0-1,-142-18 1,-18 18-1,1 18 17,-18-18-17,18 0 1,-54 0 0,-70 0-1,-17 0 1,-18 0-1,-1 0 1,19 0 0,-106 0-16,105 0 15,18-18 1,-53 18 0,53 0-1,1 0 1,-1 0-1,-35 0 17,-71 0-17,18 0 1,-36 0 0,1 0 30,0 0-46,-1 0 32,1 0-17,0 0 1,17-18 0,18 18-1,17 0 1,-17 0-1,-35 0-15,-1 0 32,1 0-17,35 0 1,18 0 0,-36 0-1,-17 0 1,-1 0-1,1 0 17,35 0-17,-36-35 1,19-18 0,-36 36-16,35-72 15,-17 36 1,-1-17-1,-17-1 17,0-34-17,0-19 1,0 18 0,0 89-1,-17 17 1,17-18-1,-53 18 17,-36-18-17,-52 1 1,-70-19 0,193 36-16,-141-17 15,1-19 1,16 19-1,125 17-15,-160-18 32,1 18-17,-18 0 1,0 0 0,0 0-1,-18-17 1,195 17-16,-230 0 15,211 0-15,-158 0 16,-70 0 0,-89-36-1,71 1 1,0 0 0,-71-18-1,106 0 1,18 18-1,193 35 1,-122-36 0,-1 19-1,18-1 1,-36 0 0,36 1-1,-18-1 1,18 18-1,0-18 1,-18 1 0,142 17-16,-124-18 15,0 1 1,35 17 0,88-18-1,0 18 1,1 0-1,-18 0 32,-36 0-31,53 0-16,-123-18 16,-18 18-1,89 0 1,52 0 15</inkml:trace>
</inkml:ink>
</file>

<file path=ppt/ink/ink1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51:27.741"/>
    </inkml:context>
    <inkml:brush xml:id="br0">
      <inkml:brushProperty name="width" value="0.05292" units="cm"/>
      <inkml:brushProperty name="height" value="0.05292" units="cm"/>
      <inkml:brushProperty name="color" value="#FF0000"/>
    </inkml:brush>
  </inkml:definitions>
  <inkml:trace contextRef="#ctx0" brushRef="#br0">8184 16916 0,'0'0'0,"18"0"125,0 0-125,-1 0 0,1 0 0,88 0 15,35 0 16,-35 0-15,-18 0 0,-70 0-16,87 0 15,54 0 1,18 0 0,-36 0-1,-18 0 1,-88 0-16,71 0 15,0 0 1,-18 0 0,-17 0-1,-36 0 1,18 0 0,18 0 15,-1 0-16,18 0 1,-17 0 0,17 0-1,0 0 1,-70 0-16,53 0 16,17 0-1,18 0 1,-89 0-16,89 0 15,-18 0 1,18 0 0,-35 0-1,17 0 1,-18 0 15,1 0-15,-1 0-1,1 0 1,0 0 0,-54 0-1,1 0 17</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7:43.163"/>
    </inkml:context>
    <inkml:brush xml:id="br0">
      <inkml:brushProperty name="width" value="0.05292" units="cm"/>
      <inkml:brushProperty name="height" value="0.05292" units="cm"/>
      <inkml:brushProperty name="color" value="#FF0000"/>
    </inkml:brush>
  </inkml:definitions>
  <inkml:trace contextRef="#ctx0" brushRef="#br0">6950 13335 0,'17'0'0,"-34"0"0,34-18 0,1 18 0,0 0 0,17 0 16,-17 0-16,-1 0 0,1 0 0,-1 0 0,1 0 0,0 0 0,17 0 15,-17 0-15,-1 0 0,19 0 0,-19 0 16,18 0-16,195 0 16,-213 0-16,601 0 47,387 0-16,-299 36 0,-671-36-31,177 0 16,-106 0-1,-54 0 1,-34 0 0,0 0 46,-1 0-46,72 0-1,69 0 1,1 0 0,0 0-1,-142 0-15,107 0 16,-54 0-1,-34 0 1</inkml:trace>
  <inkml:trace contextRef="#ctx0" brushRef="#br0" timeOffset="1789.26">9966 8555 0,'18'0'0,"-36"0"0,89 0 0,-36 0 0,-18 0 16,19 0-16,-1 0 0,-17 0 0,-1 0 0,1 0 15,17 0-15,-17 0 0,17 0 0,565 0 32,352-35-1,-881 35-31,670-18 31,-230 0 0,-475 18-15,-19 0 15,-17-17-15</inkml:trace>
  <inkml:trace contextRef="#ctx0" brushRef="#br0" timeOffset="5579.32">9225 11677 0,'35'0'15,"-17"0"-15,0 0 0,17 0 0,-17 0 0,17 0 0,18 0 0,35 0 16,-53 0-16,18 0 0,0 0 0,0 0 0,0 0 0,0 0 16,70 0-16,-34 0 0,-19 0 0,1 0 0,17 0 0,0 0 0,0 0 15,53 0-15,-17 0 0,-36 0 0,35 0 0,-34 0 0,34 0 0,1 0 0,-1 0 16,1958 0 15,-405-53 0,-229 18 1,-530-1-1,-882 36-31,194-17 16,-35 17-1,-52 0 1,16-18-1,1 1 1,-36 17 15,-17 0-15,-70 0 0,-19 0 15,1 0-16,-1 0 204,1 0-203,0 0-1,-1 0-15,1 0 16,53 0 0,52 0-1,-52 0 1,-1 0 0,-35 0-1,-17 0 1,17 0-1,1-18 1,17-17 0,-18-1-1,53-34 17,-70-1-17,35-35 1,-36 71-16,19-88 15,-36-36 1,0-17 0,0 70-1,-18 18 1,-17 17 0,-1 18-1,36 35-15,-53-17 16,18 17-1,18 18 1,-1 0 0,-35-17 15,-71 17-15,-158 0-1,-123 0 1,52 0-1,53 0 1,-18 0 0,71 0-1,-35 0 1,-71 0 0,107 17-1,16-17 1,-34 0-1,17 36 1,-18-19 0,230-17-1,-300 0 1,35 36 0,0-19-1,0 1 1,71-18-1,-1 18 1,-52-18 0,53 0-1,0 0 1,-36 0 0,-17-18-1,-71 0 1,-88-35-1,71 0 1,17 18 0,0 0 15,36 17-15,-1 1-1,265 17-15,-211 0 16,123 0-1,70 0 1,18 0 0,0 0-1,-17 17 1,-1 1 0,-17 0-1,53-1 1,-1 1-1,-17-1 1,18 1 0,0 17 15,0-17-15,-1 17-1,-17 18 1,-35 35-1,18 1 1,17 16 0,-18 19-1,36-54 1,-53 19 0,70-36-1,-17-1 1,-18 1-1,53-17 1,0 17 0,0 17 15,17-35-15,19 1-1,-36-19-15,53 19 16,0-19-1,35 19 1,53-1 0,0-18-1,35 1 1,18 17 0,-52-35-1,-1 0 1,-36 0 15,-87 0-31,0 0 31</inkml:trace>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8:11.849"/>
    </inkml:context>
    <inkml:brush xml:id="br0">
      <inkml:brushProperty name="width" value="0.05292" units="cm"/>
      <inkml:brushProperty name="height" value="0.05292" units="cm"/>
      <inkml:brushProperty name="color" value="#FF0000"/>
    </inkml:brush>
  </inkml:definitions>
  <inkml:trace contextRef="#ctx0" brushRef="#br0">15293 13617 0,'0'18'0,"0"-1"15,0 1 1,0 0 0,0-1-16,0 1 0,0 0 15,0-1-15,0 1 0,-18 88 31,18 53 1,0-36-1,0 18 0,0-53-15,0-17-1,0 17 1,0 36 0,18-54-1,-18 18 1,0-52 0,0 16 15,0-34-16,18 35 1,-18-18 0,0 1-1,0-19 17,0-34 14,35-36-46,-18 35 0</inkml:trace>
  <inkml:trace contextRef="#ctx0" brushRef="#br0" timeOffset="913.6">16933 13758 0,'0'0'0,"36"53"31,-19-35-31,-17 0 15,18 17 1,17 35 15,-35 54 1,18-124-32,-18 176 46,0-70-30,0-35 0,0-1-1,-18 18 1,18-52 0,-17 17-1,17-18 1,0 0-1,0 18 1,0 0 0,0-18-1,0-17 1,17-18 109</inkml:trace>
  <inkml:trace contextRef="#ctx0" brushRef="#br0" timeOffset="2680.06">23001 13758 0,'0'18'79,"0"0"-79,18-18 15,-18 17-15,35 54 31,-17 17 1,-18 0-1,0-70-31,0 70 16,0-53-1,0 18 1,0-35-1,-18 35 1,18-18 0,0 0 15,0-17-15,0 0 15,0-1-16</inkml:trace>
  <inkml:trace contextRef="#ctx0" brushRef="#br0" timeOffset="3704.6">30092 13758 0,'0'18'16,"0"35"-1,0-35 1,0 17-1,0-18-15,0 177 32,35 1-1,-35-107-15,-17-18-1,17 54 1,0-89-1,0 0 1,0-17 0,0 17-1,0 0 1,0 1 0,17-1 15,-17-17-16,0-1 1</inkml:trace>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8:25.345"/>
    </inkml:context>
    <inkml:brush xml:id="br0">
      <inkml:brushProperty name="width" value="0.05292" units="cm"/>
      <inkml:brushProperty name="height" value="0.05292" units="cm"/>
      <inkml:brushProperty name="color" value="#FF0000"/>
    </inkml:brush>
  </inkml:definitions>
  <inkml:trace contextRef="#ctx0" brushRef="#br0">15699 14041 0,'0'17'31,"0"1"-16,0-1 1,0 19 0,0-1-1,17 0 1,-17 1 0,0 17-1,0-36 1,0 1-1,0-1 1,18 1 0,-18 35-1,0-18 1,0 18 0,0-18-1,0 18 1,0 0-1,18-17 1,-1-1 0,-17-18-1,0 19 1,0-19 0,0 1-1,0 0 1,0-1 15,0 1 16</inkml:trace>
  <inkml:trace contextRef="#ctx0" brushRef="#br0" timeOffset="986.35">13176 14164 0,'0'18'78,"0"-1"-78,0 1 16,0 35 0,0 53-1,0 17 1,0-17 0,0-35-1,0-1 1,0-17-1,18 0 1,0-53-16,-18 35 16,0-17-1,0-1 1,0 1 0,0 0-1,0-1 16,17-17 79,-17-17-95,0-1-15</inkml:trace>
  <inkml:trace contextRef="#ctx0" brushRef="#br0" timeOffset="2919.26">23019 14217 0,'0'18'93,"0"-1"-93,0 1 0,-18 105 32,18-34-17,-18-72-15,1 89 16,-18-18-1,35-53 1,0 1 0,0-19-1,0 1 1,0 0 15</inkml:trace>
  <inkml:trace contextRef="#ctx0" brushRef="#br0" timeOffset="3910.59">30057 14340 0,'0'18'15,"0"0"-15,0-1 0,0 1 16,0 0-16,0-1 0,0 1 0,0 0 16,0-1-16,0 1 0,0-1 0,0 1 0,0 0 15,0-1-15,0 19 0,0 122 32,0-34-1,0-54 0,35-52 0</inkml:trace>
</inkml:ink>
</file>

<file path=ppt/ink/ink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8:47.956"/>
    </inkml:context>
    <inkml:brush xml:id="br0">
      <inkml:brushProperty name="width" value="0.05292" units="cm"/>
      <inkml:brushProperty name="height" value="0.05292" units="cm"/>
      <inkml:brushProperty name="color" value="#FF0000"/>
    </inkml:brush>
  </inkml:definitions>
  <inkml:trace contextRef="#ctx0" brushRef="#br0">8784 12435 0,'18'0'15,"-1"0"-15,1 0 16,0 0-16,-1 0 0,1 0 15,0 0-15,-1 0 0,1 0 0,0 0 16,-1 0-16,1 0 0,-1 0 0,1 0 16,17 0-16,71 0 31,-88 0-31,105 0 31,-34 0-15,52 0 15,-88 0-15,-1 0-1,-16 0 1,52 0 0,35 0-1,1 0 1,-1 0-1,1 0 1,-1 0 15,36 0-15,-18 0 0,-53 0-1,-70 0 1,0 0-1,17 0 1,35-17 0,1-1-1,-36 18 1,1 0 0,-19-18-1,18 18 1,71 0-1,53 0 1,-88 0 15,-54 0-15,1 0 0,0 0 124</inkml:trace>
  <inkml:trace contextRef="#ctx0" brushRef="#br0" timeOffset="1660.19">12241 12435 0,'18'0'31,"0"0"-31,52 0 16,318 0 15,-352 0-31,193 0 15,0 0 1,0 0 0,-17-17-1,-71 17 1,-35 0 0,0-18-1,0 18 1,88 0-1,-18-18 1,-35 18 0,0-17 15,-123 17-31,88 0 16,-36 0-1,-17 0 1,18 0-1,-1 0 1,-17 0 0,-17 0-1,-19 0 1,1 0 0,35-18-1,17 18 1,1 0-1,-53 0-15,17-17 16</inkml:trace>
  <inkml:trace contextRef="#ctx0" brushRef="#br0" timeOffset="11149.7">7938 11024 0,'17'0'47,"1"0"-16,-1-17-15,36 17-1,88 0 1,-123 0-16,158 0 16,36 0-1,-71-18 1,-17 0 0,-18 18-1,-1-17 1,-69 17-1,-19 0 17</inkml:trace>
  <inkml:trace contextRef="#ctx0" brushRef="#br0" timeOffset="12124.38">9913 10989 0,'18'0'62,"-1"0"-62,1 0 16,0 0-16,264 18 15,423-1 32,-87-17-16,-565 0 1,-36 0-17</inkml:trace>
  <inkml:trace contextRef="#ctx0" brushRef="#br0" timeOffset="12987.54">12541 10989 0,'18'0'15,"-18"-18"-15,18 18 0,-1 0 0,1 0 0,335-17 32,299-1-1,-387 18 16,-230 0-16</inkml:trace>
  <inkml:trace contextRef="#ctx0" brushRef="#br0" timeOffset="13756.32">14817 11024 0,'17'0'47,"1"0"-47,388-17 15,528 17 17,-881 0-32,494 0 47,-511 0-16</inkml:trace>
</inkml:ink>
</file>

<file path=ppt/ink/ink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50:16.340"/>
    </inkml:context>
    <inkml:brush xml:id="br0">
      <inkml:brushProperty name="width" value="0.05292" units="cm"/>
      <inkml:brushProperty name="height" value="0.05292" units="cm"/>
      <inkml:brushProperty name="color" value="#FF0000"/>
    </inkml:brush>
  </inkml:definitions>
  <inkml:trace contextRef="#ctx0" brushRef="#br0">7126 13529 0,'18'0'188,"-1"0"-188,1 0 0,123 0 16,-123 0-1,-1 0-15,1 0 0,0 0 0,-1 0 0,19 0 0,-19 0 16,1 0-16,17 0 0,-17 0 0,17 0 0,-17 0 15,17 0-15,0 0 0,-17 0 0,17 0 0,-17 0 0,17 0 16,-17 0-16,17 0 0,194 0 31,-17 0 1,-89 0-1,-17 0 0,-53 0-15,18 0-1,-1 0 1,54 0 0,35 0 15,-142 0-31,124 0 15,-17 0 1,-1 0 0,36-18-1,0 18 1,-18 0 0,-53 0-1,0 0 1,0 0-1,-17 0 1,0 0 0,17 0-1,0 0 1,0 0 15,18 0-15,0 0-1,17 0 1,-17 0 0,35 0-1,-35 0 1,-35 0 0,-1 0-1,-17-17 1,18 17-1,17 0 1,0 0 0,-17 0-1,-54 0 17,1 0-1</inkml:trace>
  <inkml:trace contextRef="#ctx0" brushRef="#br0" timeOffset="2032.26">10813 12982 0,'0'0'0,"17"0"31,1 0-16,0 0 1,-1 0 0,1 0-1,-18 18-15,17 0 16,19-1 15,-19 1-15,1 17-1,17 0 1,-17-17 0,-18 0-1,18-1 1,-18 19 0,17-1-1,-17-18 1,0 19-1,0-19 1,0 1 0,0 53-1,0-36 1,0-18 15,-17 19-15,17-1-1,-18-35 1,0 18 0,1-18 15,17 17 0,-18-17-31,0 0 31,1 0-15,-1 0 0,-17 0-1,0 18 1,17-18 0,0 0 15,1 0-16,-19 0 1,19 0 0,17-18-16,-18 18 15,-17-17 1,17-19 0,1 19-1,-1-1 1,0 18-1,18-18 1,-17-17 0,-1-18-1,18 0 1,0 0 15,0 1-15,0 16-1,18-17 1,-18 18 0,0 17-1,0 1 32,0-1-31,17 18-1,-17-17-15,18-1 16,-18 0 15,18 18-15,-18-17 0,17 17-1,36-18 1,-53 0-1,18 18 1,17-17 0,-17 17-1</inkml:trace>
</inkml:ink>
</file>

<file path=ppt/ink/ink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49:14.994"/>
    </inkml:context>
    <inkml:brush xml:id="br0">
      <inkml:brushProperty name="width" value="0.05292" units="cm"/>
      <inkml:brushProperty name="height" value="0.05292" units="cm"/>
      <inkml:brushProperty name="color" value="#FF0000"/>
    </inkml:brush>
  </inkml:definitions>
  <inkml:trace contextRef="#ctx0" brushRef="#br0">15099 9419 0,'18'0'141,"-1"0"-110,1 0-15,-1 0-1,1 0 48,0 0-16,-1 0-32,1 0 48,0 0 155,-18 18-171,0-1-15,0 1-17,17-18 1,-17 18-16,0-1 31,0 1 63,0 0-63,-17-18 141,-1 0-125,0 0-16,1 0-15,-1 0 15,0 0 16,1 0 31,-1 0-62,1 0 15,-1 0 0,0 0-31,1 0 16,-1 0-1,0 17 1,1-17 109,17-17-125,0-1 16,-18 18-16,18-18 15,0 1 1,0-19-1,0 19 1,0-1 0,0 1-1</inkml:trace>
</inkml:ink>
</file>

<file path=ppt/ink/ink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50:37.981"/>
    </inkml:context>
    <inkml:brush xml:id="br0">
      <inkml:brushProperty name="width" value="0.05292" units="cm"/>
      <inkml:brushProperty name="height" value="0.05292" units="cm"/>
      <inkml:brushProperty name="color" value="#FF0000"/>
    </inkml:brush>
  </inkml:definitions>
  <inkml:trace contextRef="#ctx0" brushRef="#br0">21925 14711 0,'18'0'47,"-18"-18"-47,70-17 15,-52 35-15,176-194 32,-53 106-17,-123 70-15,52 0 16,18 18-1,-52-17 1,-19-1 0</inkml:trace>
  <inkml:trace contextRef="#ctx0" brushRef="#br0" timeOffset="768.26">22490 14235 0,'17'0'62,"1"0"-46,-18 17-16,17-17 0,1 18 16,17 17-1,-17 0 1,17 1-1,-17-1 1,0-17 0,-18-1-1,0 1 1,17-18-16,-17 18 16,0-1 15,0 1 0,0-1-15,0 1-1,-17-18 1,-1 18 0,-17 17-1,17-17 1,0-1-1</inkml:trace>
</inkml:ink>
</file>

<file path=ppt/ink/ink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0-09-29T10:50:53.824"/>
    </inkml:context>
    <inkml:brush xml:id="br0">
      <inkml:brushProperty name="width" value="0.05292" units="cm"/>
      <inkml:brushProperty name="height" value="0.05292" units="cm"/>
      <inkml:brushProperty name="color" value="#FF0000"/>
    </inkml:brush>
  </inkml:definitions>
  <inkml:trace contextRef="#ctx0" brushRef="#br0">8361 16334 0,'17'0'110,"1"0"-63,0 0-47,-1 0 15,19 0 1,17-18-1,-18 18 1,0 0 0,18 0-1,0 0 1,18-18 0,17 18-1,-18-17 1,-52 17-16,35-18 15,0 18 1,-18 0 15,18 0-15,0 0 0,0 0-1,-18 0 1,-17 0-1,35 0 1,0-18 0,-1 18-1,54-17 1,-35 17 0,-54 0-1,1 0 1,0 0 15,-1 0-15,1 0-1,0 0 1,-1 0 46,1 0-46,0 0 0,-1 0 31,1 0 359,-1 0-406</inkml:trace>
  <inkml:trace contextRef="#ctx0" brushRef="#br0" timeOffset="1193.73">10372 16334 0,'17'0'47,"1"0"-31,0 0-16,-1 0 15,1 0-15,70-18 16,53 18 31,-123 0-47,246-18 31,107 1 0,-248 17-15,-35 0 0,-52 0-1,-1 0 17,18 0-17,0 0 1,17 0-1,1 0 1,0 0 15,17 0-15,0 0 0,-35 0-1,-18 0 1,-17 0-1,-1 0 1,1 0 0,17 0-1,18 0 1,-18 0 0,18 0-1,-17 0 1,-1 0-1,53 0 1,-17 0 0,-18 0 15,-36 0-15,1 0 46,0 0-46,-1 0 15,1 0 0,-1 0-15,1 0-1,0 0-15,-36 0 63,0 0-63</inkml:trace>
</inkml:ink>
</file>

<file path=ppt/media/image1.png>
</file>

<file path=ppt/media/image10.png>
</file>

<file path=ppt/media/image11.png>
</file>

<file path=ppt/media/image13.tif>
</file>

<file path=ppt/media/image14.png>
</file>

<file path=ppt/media/image15.png>
</file>

<file path=ppt/media/image16.png>
</file>

<file path=ppt/media/image17.png>
</file>

<file path=ppt/media/image18.png>
</file>

<file path=ppt/media/image2.png>
</file>

<file path=ppt/media/image20.png>
</file>

<file path=ppt/media/image23.tif>
</file>

<file path=ppt/media/image24.tif>
</file>

<file path=ppt/media/image25.tif>
</file>

<file path=ppt/media/image27.tif>
</file>

<file path=ppt/media/image28.tif>
</file>

<file path=ppt/media/image29.tif>
</file>

<file path=ppt/media/image30.tif>
</file>

<file path=ppt/media/image31.tif>
</file>

<file path=ppt/media/image32.tif>
</file>

<file path=ppt/media/image34.tif>
</file>

<file path=ppt/media/image35.tif>
</file>

<file path=ppt/media/image36.tif>
</file>

<file path=ppt/media/image37.png>
</file>

<file path=ppt/media/image39.tif>
</file>

<file path=ppt/media/image4.png>
</file>

<file path=ppt/media/image40.tif>
</file>

<file path=ppt/media/image41.tif>
</file>

<file path=ppt/media/image42.tif>
</file>

<file path=ppt/media/image43.tif>
</file>

<file path=ppt/media/image44.tif>
</file>

<file path=ppt/media/image45.png>
</file>

<file path=ppt/media/image47.tif>
</file>

<file path=ppt/media/image48.png>
</file>

<file path=ppt/media/image49.tif>
</file>

<file path=ppt/media/image50.tif>
</file>

<file path=ppt/media/image51.png>
</file>

<file path=ppt/media/image52.png>
</file>

<file path=ppt/media/image53.tif>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9/29/2020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9/29/2020</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9/29/2020</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customXml" Target="../ink/ink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1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tif"/><Relationship Id="rId2" Type="http://schemas.openxmlformats.org/officeDocument/2006/relationships/image" Target="../media/image23.tif"/><Relationship Id="rId1" Type="http://schemas.openxmlformats.org/officeDocument/2006/relationships/slideLayout" Target="../slideLayouts/slideLayout2.xml"/><Relationship Id="rId6" Type="http://schemas.openxmlformats.org/officeDocument/2006/relationships/image" Target="../media/image26.emf"/><Relationship Id="rId5" Type="http://schemas.openxmlformats.org/officeDocument/2006/relationships/customXml" Target="../ink/ink7.xml"/><Relationship Id="rId4" Type="http://schemas.openxmlformats.org/officeDocument/2006/relationships/image" Target="../media/image25.tif"/></Relationships>
</file>

<file path=ppt/slides/_rels/slide16.xml.rels><?xml version="1.0" encoding="UTF-8" standalone="yes"?>
<Relationships xmlns="http://schemas.openxmlformats.org/package/2006/relationships"><Relationship Id="rId3" Type="http://schemas.openxmlformats.org/officeDocument/2006/relationships/image" Target="../media/image28.tif"/><Relationship Id="rId2" Type="http://schemas.openxmlformats.org/officeDocument/2006/relationships/image" Target="../media/image27.tif"/><Relationship Id="rId1" Type="http://schemas.openxmlformats.org/officeDocument/2006/relationships/slideLayout" Target="../slideLayouts/slideLayout2.xml"/><Relationship Id="rId4" Type="http://schemas.openxmlformats.org/officeDocument/2006/relationships/image" Target="../media/image29.tif"/></Relationships>
</file>

<file path=ppt/slides/_rels/slide17.xml.rels><?xml version="1.0" encoding="UTF-8" standalone="yes"?>
<Relationships xmlns="http://schemas.openxmlformats.org/package/2006/relationships"><Relationship Id="rId3" Type="http://schemas.openxmlformats.org/officeDocument/2006/relationships/image" Target="../media/image31.tif"/><Relationship Id="rId2" Type="http://schemas.openxmlformats.org/officeDocument/2006/relationships/image" Target="../media/image30.tif"/><Relationship Id="rId1" Type="http://schemas.openxmlformats.org/officeDocument/2006/relationships/slideLayout" Target="../slideLayouts/slideLayout2.xml"/><Relationship Id="rId6" Type="http://schemas.openxmlformats.org/officeDocument/2006/relationships/image" Target="../media/image33.emf"/><Relationship Id="rId5" Type="http://schemas.openxmlformats.org/officeDocument/2006/relationships/customXml" Target="../ink/ink8.xml"/><Relationship Id="rId4" Type="http://schemas.openxmlformats.org/officeDocument/2006/relationships/image" Target="../media/image32.tif"/></Relationships>
</file>

<file path=ppt/slides/_rels/slide18.xml.rels><?xml version="1.0" encoding="UTF-8" standalone="yes"?>
<Relationships xmlns="http://schemas.openxmlformats.org/package/2006/relationships"><Relationship Id="rId3" Type="http://schemas.openxmlformats.org/officeDocument/2006/relationships/image" Target="../media/image35.tif"/><Relationship Id="rId2" Type="http://schemas.openxmlformats.org/officeDocument/2006/relationships/image" Target="../media/image34.tif"/><Relationship Id="rId1" Type="http://schemas.openxmlformats.org/officeDocument/2006/relationships/slideLayout" Target="../slideLayouts/slideLayout2.xml"/><Relationship Id="rId4" Type="http://schemas.openxmlformats.org/officeDocument/2006/relationships/image" Target="../media/image36.tif"/></Relationships>
</file>

<file path=ppt/slides/_rels/slide1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tif"/><Relationship Id="rId2" Type="http://schemas.openxmlformats.org/officeDocument/2006/relationships/image" Target="../media/image39.t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tif"/><Relationship Id="rId2" Type="http://schemas.openxmlformats.org/officeDocument/2006/relationships/image" Target="../media/image40.t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tif"/><Relationship Id="rId2" Type="http://schemas.openxmlformats.org/officeDocument/2006/relationships/image" Target="../media/image41.t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tif"/><Relationship Id="rId2" Type="http://schemas.openxmlformats.org/officeDocument/2006/relationships/image" Target="../media/image42.t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4.tif"/><Relationship Id="rId2" Type="http://schemas.openxmlformats.org/officeDocument/2006/relationships/image" Target="../media/image43.t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tif"/><Relationship Id="rId2" Type="http://schemas.openxmlformats.org/officeDocument/2006/relationships/image" Target="../media/image23.t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tif"/><Relationship Id="rId2" Type="http://schemas.openxmlformats.org/officeDocument/2006/relationships/image" Target="../media/image28.t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customXml" Target="../ink/ink1.xml"/></Relationships>
</file>

<file path=ppt/slides/_rels/slide30.xml.rels><?xml version="1.0" encoding="UTF-8" standalone="yes"?>
<Relationships xmlns="http://schemas.openxmlformats.org/package/2006/relationships"><Relationship Id="rId3" Type="http://schemas.openxmlformats.org/officeDocument/2006/relationships/image" Target="../media/image32.tif"/><Relationship Id="rId2" Type="http://schemas.openxmlformats.org/officeDocument/2006/relationships/image" Target="../media/image30.t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6.tif"/><Relationship Id="rId2" Type="http://schemas.openxmlformats.org/officeDocument/2006/relationships/image" Target="../media/image34.t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7.tif"/><Relationship Id="rId2" Type="http://schemas.openxmlformats.org/officeDocument/2006/relationships/image" Target="../media/image43.t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9.tif"/><Relationship Id="rId2" Type="http://schemas.openxmlformats.org/officeDocument/2006/relationships/image" Target="../media/image23.t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0.tif"/><Relationship Id="rId2" Type="http://schemas.openxmlformats.org/officeDocument/2006/relationships/image" Target="../media/image28.t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30.t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4.t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3.tif"/><Relationship Id="rId2" Type="http://schemas.openxmlformats.org/officeDocument/2006/relationships/image" Target="../media/image43.t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customXml" Target="../ink/ink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490450" y="1875934"/>
            <a:ext cx="11446359" cy="4553146"/>
          </a:xfrm>
        </p:spPr>
        <p:txBody>
          <a:bodyPr>
            <a:normAutofit fontScale="92500"/>
          </a:bodyPr>
          <a:lstStyle/>
          <a:p>
            <a:r>
              <a:rPr lang="en-US" sz="1800" dirty="0">
                <a:solidFill>
                  <a:schemeClr val="bg1"/>
                </a:solidFill>
              </a:rPr>
              <a:t>By-</a:t>
            </a:r>
            <a:endParaRPr lang="en-US" sz="1100" dirty="0">
              <a:solidFill>
                <a:schemeClr val="bg1"/>
              </a:solidFill>
            </a:endParaRPr>
          </a:p>
          <a:p>
            <a:pPr marL="685800" indent="-685800">
              <a:buFont typeface="Arial" panose="020B0604020202020204" pitchFamily="34" charset="0"/>
              <a:buChar char="•"/>
            </a:pPr>
            <a:r>
              <a:rPr lang="en-US" sz="2400" dirty="0">
                <a:solidFill>
                  <a:schemeClr val="bg1"/>
                </a:solidFill>
              </a:rPr>
              <a:t>Abhinaba Chowdhury</a:t>
            </a:r>
          </a:p>
          <a:p>
            <a:pPr marL="685800" indent="-685800">
              <a:buFont typeface="Arial" panose="020B0604020202020204" pitchFamily="34" charset="0"/>
              <a:buChar char="•"/>
            </a:pPr>
            <a:r>
              <a:rPr lang="en-US" sz="2400" dirty="0">
                <a:solidFill>
                  <a:schemeClr val="bg1"/>
                </a:solidFill>
              </a:rPr>
              <a:t>Abhiroop Mukherjee</a:t>
            </a:r>
          </a:p>
          <a:p>
            <a:pPr marL="685800" indent="-685800">
              <a:buFont typeface="Arial" panose="020B0604020202020204" pitchFamily="34" charset="0"/>
              <a:buChar char="•"/>
            </a:pPr>
            <a:r>
              <a:rPr lang="en-US" sz="2400" dirty="0">
                <a:solidFill>
                  <a:schemeClr val="bg1"/>
                </a:solidFill>
              </a:rPr>
              <a:t>Debarghya Dey</a:t>
            </a:r>
          </a:p>
          <a:p>
            <a:pPr marL="685800" indent="-685800">
              <a:buFont typeface="Arial" panose="020B0604020202020204" pitchFamily="34" charset="0"/>
              <a:buChar char="•"/>
            </a:pPr>
            <a:r>
              <a:rPr lang="en-US" sz="2400" dirty="0">
                <a:solidFill>
                  <a:schemeClr val="bg1"/>
                </a:solidFill>
              </a:rPr>
              <a:t>Jyotiprakash Roy</a:t>
            </a:r>
          </a:p>
          <a:p>
            <a:pPr marL="685800" indent="-685800">
              <a:buFont typeface="Arial" panose="020B0604020202020204" pitchFamily="34" charset="0"/>
              <a:buChar char="•"/>
            </a:pPr>
            <a:r>
              <a:rPr lang="en-US" sz="2400" dirty="0">
                <a:solidFill>
                  <a:schemeClr val="bg1"/>
                </a:solidFill>
              </a:rPr>
              <a:t>Shrutanten</a:t>
            </a:r>
          </a:p>
          <a:p>
            <a:pPr marL="0" indent="0">
              <a:buNone/>
            </a:pPr>
            <a:endParaRPr lang="en-US" sz="2400" dirty="0">
              <a:solidFill>
                <a:schemeClr val="bg1"/>
              </a:solidFill>
              <a:latin typeface="+mj-lt"/>
            </a:endParaRPr>
          </a:p>
        </p:txBody>
      </p:sp>
      <p:sp>
        <p:nvSpPr>
          <p:cNvPr id="6" name="Title 5">
            <a:extLst>
              <a:ext uri="{FF2B5EF4-FFF2-40B4-BE49-F238E27FC236}">
                <a16:creationId xmlns:a16="http://schemas.microsoft.com/office/drawing/2014/main" id="{E32F14C5-C80F-4958-B4AE-345B31DB74EA}"/>
              </a:ext>
            </a:extLst>
          </p:cNvPr>
          <p:cNvSpPr>
            <a:spLocks noGrp="1"/>
          </p:cNvSpPr>
          <p:nvPr>
            <p:ph type="title"/>
          </p:nvPr>
        </p:nvSpPr>
        <p:spPr>
          <a:xfrm>
            <a:off x="490450" y="428920"/>
            <a:ext cx="11158602" cy="1274482"/>
          </a:xfrm>
        </p:spPr>
        <p:txBody>
          <a:bodyPr>
            <a:normAutofit/>
          </a:bodyPr>
          <a:lstStyle/>
          <a:p>
            <a:r>
              <a:rPr lang="en-IN" sz="7200" b="1" dirty="0">
                <a:solidFill>
                  <a:schemeClr val="bg1"/>
                </a:solidFill>
              </a:rPr>
              <a:t>Image Histogram</a:t>
            </a:r>
            <a:endParaRPr lang="en-IN" sz="3200" b="1" dirty="0">
              <a:solidFill>
                <a:schemeClr val="bg1"/>
              </a:solidFill>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8E1F-62C1-441D-97F8-8ED854C8F323}"/>
              </a:ext>
            </a:extLst>
          </p:cNvPr>
          <p:cNvSpPr>
            <a:spLocks noGrp="1"/>
          </p:cNvSpPr>
          <p:nvPr>
            <p:ph type="title"/>
          </p:nvPr>
        </p:nvSpPr>
        <p:spPr>
          <a:xfrm>
            <a:off x="521207" y="448056"/>
            <a:ext cx="10913506" cy="640080"/>
          </a:xfrm>
        </p:spPr>
        <p:txBody>
          <a:bodyPr>
            <a:normAutofit/>
          </a:bodyPr>
          <a:lstStyle/>
          <a:p>
            <a:r>
              <a:rPr lang="en-IN" b="1" spc="300" dirty="0"/>
              <a:t>1.) Histogram Equalization (Image 6) :-</a:t>
            </a:r>
            <a:endParaRPr lang="en-IN" dirty="0"/>
          </a:p>
        </p:txBody>
      </p:sp>
      <p:sp>
        <p:nvSpPr>
          <p:cNvPr id="3" name="Content Placeholder 2">
            <a:extLst>
              <a:ext uri="{FF2B5EF4-FFF2-40B4-BE49-F238E27FC236}">
                <a16:creationId xmlns:a16="http://schemas.microsoft.com/office/drawing/2014/main" id="{8B838408-E050-47CD-A391-E044AD2F4A3A}"/>
              </a:ext>
            </a:extLst>
          </p:cNvPr>
          <p:cNvSpPr>
            <a:spLocks noGrp="1"/>
          </p:cNvSpPr>
          <p:nvPr>
            <p:ph sz="quarter" idx="10"/>
          </p:nvPr>
        </p:nvSpPr>
        <p:spPr>
          <a:xfrm>
            <a:off x="811751" y="6136850"/>
            <a:ext cx="10231145" cy="572301"/>
          </a:xfrm>
        </p:spPr>
        <p:txBody>
          <a:bodyPr>
            <a:normAutofit/>
          </a:bodyPr>
          <a:lstStyle/>
          <a:p>
            <a:r>
              <a:rPr lang="en-IN" sz="1800" b="1" i="1" dirty="0"/>
              <a:t>                                                      </a:t>
            </a:r>
          </a:p>
        </p:txBody>
      </p:sp>
      <p:pic>
        <p:nvPicPr>
          <p:cNvPr id="5" name="Picture 4">
            <a:extLst>
              <a:ext uri="{FF2B5EF4-FFF2-40B4-BE49-F238E27FC236}">
                <a16:creationId xmlns:a16="http://schemas.microsoft.com/office/drawing/2014/main" id="{F75F1100-6A2F-4A5F-909F-353532092A3D}"/>
              </a:ext>
            </a:extLst>
          </p:cNvPr>
          <p:cNvPicPr>
            <a:picLocks noChangeAspect="1"/>
          </p:cNvPicPr>
          <p:nvPr/>
        </p:nvPicPr>
        <p:blipFill>
          <a:blip r:embed="rId2"/>
          <a:stretch>
            <a:fillRect/>
          </a:stretch>
        </p:blipFill>
        <p:spPr>
          <a:xfrm>
            <a:off x="738696" y="1374350"/>
            <a:ext cx="4762500" cy="4762500"/>
          </a:xfrm>
          <a:prstGeom prst="rect">
            <a:avLst/>
          </a:prstGeom>
        </p:spPr>
      </p:pic>
      <p:pic>
        <p:nvPicPr>
          <p:cNvPr id="8" name="Picture 7">
            <a:extLst>
              <a:ext uri="{FF2B5EF4-FFF2-40B4-BE49-F238E27FC236}">
                <a16:creationId xmlns:a16="http://schemas.microsoft.com/office/drawing/2014/main" id="{840B0E67-F071-403B-ACCA-FB9D54F91235}"/>
              </a:ext>
            </a:extLst>
          </p:cNvPr>
          <p:cNvPicPr>
            <a:picLocks noChangeAspect="1"/>
          </p:cNvPicPr>
          <p:nvPr/>
        </p:nvPicPr>
        <p:blipFill>
          <a:blip r:embed="rId3"/>
          <a:stretch>
            <a:fillRect/>
          </a:stretch>
        </p:blipFill>
        <p:spPr>
          <a:xfrm>
            <a:off x="6454066" y="1374350"/>
            <a:ext cx="4999240" cy="4762500"/>
          </a:xfrm>
          <a:prstGeom prst="rect">
            <a:avLst/>
          </a:prstGeom>
        </p:spPr>
      </p:pic>
      <p:sp>
        <p:nvSpPr>
          <p:cNvPr id="9" name="TextBox 8">
            <a:extLst>
              <a:ext uri="{FF2B5EF4-FFF2-40B4-BE49-F238E27FC236}">
                <a16:creationId xmlns:a16="http://schemas.microsoft.com/office/drawing/2014/main" id="{D09D615C-6188-40E4-A098-BEC8AA7020B3}"/>
              </a:ext>
            </a:extLst>
          </p:cNvPr>
          <p:cNvSpPr txBox="1"/>
          <p:nvPr/>
        </p:nvSpPr>
        <p:spPr>
          <a:xfrm>
            <a:off x="811751" y="6385985"/>
            <a:ext cx="9896107" cy="646331"/>
          </a:xfrm>
          <a:prstGeom prst="rect">
            <a:avLst/>
          </a:prstGeom>
          <a:noFill/>
        </p:spPr>
        <p:txBody>
          <a:bodyPr wrap="none" rtlCol="0">
            <a:spAutoFit/>
          </a:bodyPr>
          <a:lstStyle/>
          <a:p>
            <a:r>
              <a:rPr lang="en-IN" b="1" i="1" dirty="0"/>
              <a:t>Edited by implemented code                                        Edited by open source library function</a:t>
            </a:r>
          </a:p>
          <a:p>
            <a:endParaRPr lang="en-GB" dirty="0"/>
          </a:p>
        </p:txBody>
      </p:sp>
    </p:spTree>
    <p:extLst>
      <p:ext uri="{BB962C8B-B14F-4D97-AF65-F5344CB8AC3E}">
        <p14:creationId xmlns:p14="http://schemas.microsoft.com/office/powerpoint/2010/main" val="2556877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8E1F-62C1-441D-97F8-8ED854C8F323}"/>
              </a:ext>
            </a:extLst>
          </p:cNvPr>
          <p:cNvSpPr>
            <a:spLocks noGrp="1"/>
          </p:cNvSpPr>
          <p:nvPr>
            <p:ph type="title"/>
          </p:nvPr>
        </p:nvSpPr>
        <p:spPr>
          <a:xfrm>
            <a:off x="521207" y="448056"/>
            <a:ext cx="10913506" cy="640080"/>
          </a:xfrm>
        </p:spPr>
        <p:txBody>
          <a:bodyPr>
            <a:normAutofit/>
          </a:bodyPr>
          <a:lstStyle/>
          <a:p>
            <a:r>
              <a:rPr lang="en-IN" b="1" spc="300" dirty="0"/>
              <a:t>1.) Histogram Equalization (Image 6) :-</a:t>
            </a:r>
            <a:endParaRPr lang="en-IN" dirty="0"/>
          </a:p>
        </p:txBody>
      </p:sp>
      <p:sp>
        <p:nvSpPr>
          <p:cNvPr id="3" name="Content Placeholder 2">
            <a:extLst>
              <a:ext uri="{FF2B5EF4-FFF2-40B4-BE49-F238E27FC236}">
                <a16:creationId xmlns:a16="http://schemas.microsoft.com/office/drawing/2014/main" id="{8B838408-E050-47CD-A391-E044AD2F4A3A}"/>
              </a:ext>
            </a:extLst>
          </p:cNvPr>
          <p:cNvSpPr>
            <a:spLocks noGrp="1"/>
          </p:cNvSpPr>
          <p:nvPr>
            <p:ph sz="quarter" idx="10"/>
          </p:nvPr>
        </p:nvSpPr>
        <p:spPr>
          <a:xfrm>
            <a:off x="811751" y="6136850"/>
            <a:ext cx="10231145" cy="572301"/>
          </a:xfrm>
        </p:spPr>
        <p:txBody>
          <a:bodyPr>
            <a:normAutofit/>
          </a:bodyPr>
          <a:lstStyle/>
          <a:p>
            <a:r>
              <a:rPr lang="en-IN" sz="1800" b="1" i="1" dirty="0"/>
              <a:t>                                                      </a:t>
            </a:r>
          </a:p>
        </p:txBody>
      </p:sp>
      <p:sp>
        <p:nvSpPr>
          <p:cNvPr id="9" name="TextBox 8">
            <a:extLst>
              <a:ext uri="{FF2B5EF4-FFF2-40B4-BE49-F238E27FC236}">
                <a16:creationId xmlns:a16="http://schemas.microsoft.com/office/drawing/2014/main" id="{D09D615C-6188-40E4-A098-BEC8AA7020B3}"/>
              </a:ext>
            </a:extLst>
          </p:cNvPr>
          <p:cNvSpPr txBox="1"/>
          <p:nvPr/>
        </p:nvSpPr>
        <p:spPr>
          <a:xfrm>
            <a:off x="811751" y="6261134"/>
            <a:ext cx="10255821" cy="646331"/>
          </a:xfrm>
          <a:prstGeom prst="rect">
            <a:avLst/>
          </a:prstGeom>
          <a:noFill/>
        </p:spPr>
        <p:txBody>
          <a:bodyPr wrap="none" rtlCol="0">
            <a:spAutoFit/>
          </a:bodyPr>
          <a:lstStyle/>
          <a:p>
            <a:r>
              <a:rPr lang="en-IN" b="1" i="1" dirty="0"/>
              <a:t>CDF Scaled                                      Histogram and CDF                      Histogram of edited image</a:t>
            </a:r>
          </a:p>
          <a:p>
            <a:endParaRPr lang="en-GB" dirty="0"/>
          </a:p>
        </p:txBody>
      </p:sp>
      <p:pic>
        <p:nvPicPr>
          <p:cNvPr id="6" name="Picture 5">
            <a:extLst>
              <a:ext uri="{FF2B5EF4-FFF2-40B4-BE49-F238E27FC236}">
                <a16:creationId xmlns:a16="http://schemas.microsoft.com/office/drawing/2014/main" id="{DE62C57F-1627-412F-AC1B-FE27ECE90FBA}"/>
              </a:ext>
            </a:extLst>
          </p:cNvPr>
          <p:cNvPicPr>
            <a:picLocks noChangeAspect="1"/>
          </p:cNvPicPr>
          <p:nvPr/>
        </p:nvPicPr>
        <p:blipFill rotWithShape="1">
          <a:blip r:embed="rId2"/>
          <a:srcRect l="5850" t="8772" r="7985" b="5468"/>
          <a:stretch/>
        </p:blipFill>
        <p:spPr>
          <a:xfrm>
            <a:off x="711137" y="1730427"/>
            <a:ext cx="3363713" cy="3826274"/>
          </a:xfrm>
          <a:prstGeom prst="rect">
            <a:avLst/>
          </a:prstGeom>
        </p:spPr>
      </p:pic>
      <p:pic>
        <p:nvPicPr>
          <p:cNvPr id="10" name="Picture 9">
            <a:extLst>
              <a:ext uri="{FF2B5EF4-FFF2-40B4-BE49-F238E27FC236}">
                <a16:creationId xmlns:a16="http://schemas.microsoft.com/office/drawing/2014/main" id="{0BF7F245-BD5B-4C43-9743-A40AFAFBC4C8}"/>
              </a:ext>
            </a:extLst>
          </p:cNvPr>
          <p:cNvPicPr>
            <a:picLocks noChangeAspect="1"/>
          </p:cNvPicPr>
          <p:nvPr/>
        </p:nvPicPr>
        <p:blipFill rotWithShape="1">
          <a:blip r:embed="rId3"/>
          <a:srcRect t="11301" r="5919" b="2939"/>
          <a:stretch/>
        </p:blipFill>
        <p:spPr>
          <a:xfrm>
            <a:off x="4245466" y="1792570"/>
            <a:ext cx="3363713" cy="3764133"/>
          </a:xfrm>
          <a:prstGeom prst="rect">
            <a:avLst/>
          </a:prstGeom>
        </p:spPr>
      </p:pic>
      <p:pic>
        <p:nvPicPr>
          <p:cNvPr id="12" name="Picture 11">
            <a:extLst>
              <a:ext uri="{FF2B5EF4-FFF2-40B4-BE49-F238E27FC236}">
                <a16:creationId xmlns:a16="http://schemas.microsoft.com/office/drawing/2014/main" id="{B1E26C10-73CC-4BB4-8E1E-2B11CA434A63}"/>
              </a:ext>
            </a:extLst>
          </p:cNvPr>
          <p:cNvPicPr>
            <a:picLocks noChangeAspect="1"/>
          </p:cNvPicPr>
          <p:nvPr/>
        </p:nvPicPr>
        <p:blipFill rotWithShape="1">
          <a:blip r:embed="rId4"/>
          <a:srcRect t="7765" r="3653" b="3057"/>
          <a:stretch/>
        </p:blipFill>
        <p:spPr>
          <a:xfrm>
            <a:off x="7779795" y="1792569"/>
            <a:ext cx="3565867" cy="3764132"/>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a:extLst>
                  <a:ext uri="{FF2B5EF4-FFF2-40B4-BE49-F238E27FC236}">
                    <a16:creationId xmlns:a16="http://schemas.microsoft.com/office/drawing/2014/main" id="{B4B5521A-F1B5-444F-B421-01DA0890D19E}"/>
                  </a:ext>
                </a:extLst>
              </p14:cNvPr>
              <p14:cNvContentPartPr/>
              <p14:nvPr/>
            </p14:nvContentPartPr>
            <p14:xfrm>
              <a:off x="4743360" y="5054760"/>
              <a:ext cx="6090120" cy="343080"/>
            </p14:xfrm>
          </p:contentPart>
        </mc:Choice>
        <mc:Fallback>
          <p:pic>
            <p:nvPicPr>
              <p:cNvPr id="4" name="Ink 3">
                <a:extLst>
                  <a:ext uri="{FF2B5EF4-FFF2-40B4-BE49-F238E27FC236}">
                    <a16:creationId xmlns:a16="http://schemas.microsoft.com/office/drawing/2014/main" id="{B4B5521A-F1B5-444F-B421-01DA0890D19E}"/>
                  </a:ext>
                </a:extLst>
              </p:cNvPr>
              <p:cNvPicPr/>
              <p:nvPr/>
            </p:nvPicPr>
            <p:blipFill>
              <a:blip r:embed="rId6"/>
              <a:stretch>
                <a:fillRect/>
              </a:stretch>
            </p:blipFill>
            <p:spPr>
              <a:xfrm>
                <a:off x="4734000" y="5045400"/>
                <a:ext cx="6108840" cy="361800"/>
              </a:xfrm>
              <a:prstGeom prst="rect">
                <a:avLst/>
              </a:prstGeom>
            </p:spPr>
          </p:pic>
        </mc:Fallback>
      </mc:AlternateContent>
    </p:spTree>
    <p:extLst>
      <p:ext uri="{BB962C8B-B14F-4D97-AF65-F5344CB8AC3E}">
        <p14:creationId xmlns:p14="http://schemas.microsoft.com/office/powerpoint/2010/main" val="3622383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What is Salt-and-Pepper Noise? </a:t>
            </a:r>
            <a:endParaRPr lang="en-IN" b="1" dirty="0"/>
          </a:p>
        </p:txBody>
      </p:sp>
      <p:sp>
        <p:nvSpPr>
          <p:cNvPr id="3" name="Content Placeholder 2">
            <a:extLst>
              <a:ext uri="{FF2B5EF4-FFF2-40B4-BE49-F238E27FC236}">
                <a16:creationId xmlns:a16="http://schemas.microsoft.com/office/drawing/2014/main" id="{AB8399B9-9D24-497B-8FD9-2C09A92FA482}"/>
              </a:ext>
            </a:extLst>
          </p:cNvPr>
          <p:cNvSpPr>
            <a:spLocks noGrp="1"/>
          </p:cNvSpPr>
          <p:nvPr>
            <p:ph sz="quarter" idx="10"/>
          </p:nvPr>
        </p:nvSpPr>
        <p:spPr>
          <a:xfrm>
            <a:off x="605484" y="1369620"/>
            <a:ext cx="11272290" cy="4842644"/>
          </a:xfrm>
        </p:spPr>
        <p:txBody>
          <a:bodyPr>
            <a:normAutofit/>
          </a:bodyPr>
          <a:lstStyle/>
          <a:p>
            <a:r>
              <a:rPr lang="en-GB" sz="2000" b="1" dirty="0"/>
              <a:t>Salt-and-pepper noise</a:t>
            </a:r>
            <a:r>
              <a:rPr lang="en-GB" sz="2000" dirty="0"/>
              <a:t> is a form of noise sometimes seen on images. It is also known as impulse noise. This noise can be caused by sharp and sudden disturbances in the image signal. It presents itself as sparsely occurring white and black pixels. And hence the name salt and pepper.</a:t>
            </a:r>
          </a:p>
          <a:p>
            <a:r>
              <a:rPr lang="en-GB" sz="2000" dirty="0"/>
              <a:t>An effective noise reduction method for this type of noise is a median filter or a morphological filter For reducing either salt noise or pepper noise, but not both, a </a:t>
            </a:r>
            <a:r>
              <a:rPr lang="en-GB" sz="2000" dirty="0" err="1"/>
              <a:t>contraharmonic</a:t>
            </a:r>
            <a:r>
              <a:rPr lang="en-GB" sz="2000" dirty="0"/>
              <a:t> mean filter can be effective.</a:t>
            </a:r>
          </a:p>
          <a:p>
            <a:r>
              <a:rPr lang="en-GB" sz="2000" dirty="0"/>
              <a:t>However, here we have used the technique of median filter.</a:t>
            </a:r>
          </a:p>
          <a:p>
            <a:pPr>
              <a:lnSpc>
                <a:spcPct val="100000"/>
              </a:lnSpc>
            </a:pPr>
            <a:endParaRPr lang="en-IN" sz="2000" dirty="0"/>
          </a:p>
          <a:p>
            <a:pPr>
              <a:lnSpc>
                <a:spcPct val="100000"/>
              </a:lnSpc>
            </a:pPr>
            <a:endParaRPr lang="en-IN" sz="2400" dirty="0"/>
          </a:p>
        </p:txBody>
      </p:sp>
    </p:spTree>
    <p:extLst>
      <p:ext uri="{BB962C8B-B14F-4D97-AF65-F5344CB8AC3E}">
        <p14:creationId xmlns:p14="http://schemas.microsoft.com/office/powerpoint/2010/main" val="116671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 python code :- </a:t>
            </a:r>
            <a:endParaRPr lang="en-IN" b="1" dirty="0"/>
          </a:p>
        </p:txBody>
      </p:sp>
      <p:pic>
        <p:nvPicPr>
          <p:cNvPr id="9" name="Content Placeholder 8">
            <a:extLst>
              <a:ext uri="{FF2B5EF4-FFF2-40B4-BE49-F238E27FC236}">
                <a16:creationId xmlns:a16="http://schemas.microsoft.com/office/drawing/2014/main" id="{1C2B5BA4-D77F-4D71-B796-7ADA12A7BDA7}"/>
              </a:ext>
            </a:extLst>
          </p:cNvPr>
          <p:cNvPicPr>
            <a:picLocks noGrp="1" noChangeAspect="1"/>
          </p:cNvPicPr>
          <p:nvPr>
            <p:ph sz="quarter" idx="10"/>
          </p:nvPr>
        </p:nvPicPr>
        <p:blipFill>
          <a:blip r:embed="rId2"/>
          <a:stretch>
            <a:fillRect/>
          </a:stretch>
        </p:blipFill>
        <p:spPr>
          <a:xfrm>
            <a:off x="1425451" y="1313895"/>
            <a:ext cx="9341097" cy="5096049"/>
          </a:xfrm>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F588E494-E93E-46F9-8ADF-33035180948C}"/>
                  </a:ext>
                </a:extLst>
              </p14:cNvPr>
              <p14:cNvContentPartPr/>
              <p14:nvPr/>
            </p14:nvContentPartPr>
            <p14:xfrm>
              <a:off x="2857680" y="3936960"/>
              <a:ext cx="3200760" cy="540000"/>
            </p14:xfrm>
          </p:contentPart>
        </mc:Choice>
        <mc:Fallback>
          <p:pic>
            <p:nvPicPr>
              <p:cNvPr id="3" name="Ink 2">
                <a:extLst>
                  <a:ext uri="{FF2B5EF4-FFF2-40B4-BE49-F238E27FC236}">
                    <a16:creationId xmlns:a16="http://schemas.microsoft.com/office/drawing/2014/main" id="{F588E494-E93E-46F9-8ADF-33035180948C}"/>
                  </a:ext>
                </a:extLst>
              </p:cNvPr>
              <p:cNvPicPr/>
              <p:nvPr/>
            </p:nvPicPr>
            <p:blipFill>
              <a:blip r:embed="rId4"/>
              <a:stretch>
                <a:fillRect/>
              </a:stretch>
            </p:blipFill>
            <p:spPr>
              <a:xfrm>
                <a:off x="2848320" y="3927600"/>
                <a:ext cx="3219480" cy="558720"/>
              </a:xfrm>
              <a:prstGeom prst="rect">
                <a:avLst/>
              </a:prstGeom>
            </p:spPr>
          </p:pic>
        </mc:Fallback>
      </mc:AlternateContent>
    </p:spTree>
    <p:extLst>
      <p:ext uri="{BB962C8B-B14F-4D97-AF65-F5344CB8AC3E}">
        <p14:creationId xmlns:p14="http://schemas.microsoft.com/office/powerpoint/2010/main" val="3405663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 python code explanation :-</a:t>
            </a:r>
            <a:endParaRPr lang="en-IN" b="1" dirty="0"/>
          </a:p>
        </p:txBody>
      </p:sp>
      <p:sp>
        <p:nvSpPr>
          <p:cNvPr id="11" name="Content Placeholder 10">
            <a:extLst>
              <a:ext uri="{FF2B5EF4-FFF2-40B4-BE49-F238E27FC236}">
                <a16:creationId xmlns:a16="http://schemas.microsoft.com/office/drawing/2014/main" id="{2A5EC4F0-C5A1-43FB-BECC-113EA4DF001C}"/>
              </a:ext>
            </a:extLst>
          </p:cNvPr>
          <p:cNvSpPr>
            <a:spLocks noGrp="1"/>
          </p:cNvSpPr>
          <p:nvPr>
            <p:ph sz="quarter" idx="10"/>
          </p:nvPr>
        </p:nvSpPr>
        <p:spPr>
          <a:xfrm>
            <a:off x="1311853" y="1524385"/>
            <a:ext cx="8613382" cy="4574574"/>
          </a:xfrm>
        </p:spPr>
        <p:txBody>
          <a:bodyPr>
            <a:normAutofit/>
          </a:bodyPr>
          <a:lstStyle/>
          <a:p>
            <a:r>
              <a:rPr lang="en-IN" b="1" u="sng" dirty="0"/>
              <a:t>Salt and Pepper Noise Removal</a:t>
            </a:r>
            <a:endParaRPr lang="en-GB" b="1" u="sng" dirty="0"/>
          </a:p>
          <a:p>
            <a:pPr lvl="0"/>
            <a:r>
              <a:rPr lang="en-IN" b="1" dirty="0"/>
              <a:t>array = (</a:t>
            </a:r>
            <a:r>
              <a:rPr lang="en-IN" b="1" dirty="0" err="1"/>
              <a:t>img</a:t>
            </a:r>
            <a:r>
              <a:rPr lang="en-IN" b="1" dirty="0"/>
              <a:t> [i-1] [j-1] , </a:t>
            </a:r>
            <a:r>
              <a:rPr lang="en-IN" b="1" dirty="0" err="1"/>
              <a:t>img</a:t>
            </a:r>
            <a:r>
              <a:rPr lang="en-IN" b="1" dirty="0"/>
              <a:t> [i-1] [j], </a:t>
            </a:r>
            <a:r>
              <a:rPr lang="en-IN" b="1" dirty="0" err="1"/>
              <a:t>img</a:t>
            </a:r>
            <a:r>
              <a:rPr lang="en-IN" b="1" dirty="0"/>
              <a:t> [i-1] [j+1] , </a:t>
            </a:r>
            <a:r>
              <a:rPr lang="en-IN" b="1" dirty="0" err="1"/>
              <a:t>img</a:t>
            </a:r>
            <a:r>
              <a:rPr lang="en-IN" b="1" dirty="0"/>
              <a:t> [</a:t>
            </a:r>
            <a:r>
              <a:rPr lang="en-IN" b="1" dirty="0" err="1"/>
              <a:t>i</a:t>
            </a:r>
            <a:r>
              <a:rPr lang="en-IN" b="1" dirty="0"/>
              <a:t>] [j-1] , </a:t>
            </a:r>
            <a:r>
              <a:rPr lang="en-IN" b="1" dirty="0" err="1"/>
              <a:t>img</a:t>
            </a:r>
            <a:r>
              <a:rPr lang="en-IN" b="1" dirty="0"/>
              <a:t> [</a:t>
            </a:r>
            <a:r>
              <a:rPr lang="en-IN" b="1" dirty="0" err="1"/>
              <a:t>i</a:t>
            </a:r>
            <a:r>
              <a:rPr lang="en-IN" b="1" dirty="0"/>
              <a:t>] [j] , </a:t>
            </a:r>
            <a:r>
              <a:rPr lang="en-IN" b="1" dirty="0" err="1"/>
              <a:t>img</a:t>
            </a:r>
            <a:r>
              <a:rPr lang="en-IN" b="1" dirty="0"/>
              <a:t> [</a:t>
            </a:r>
            <a:r>
              <a:rPr lang="en-IN" b="1" dirty="0" err="1"/>
              <a:t>i</a:t>
            </a:r>
            <a:r>
              <a:rPr lang="en-IN" b="1" dirty="0"/>
              <a:t>] [j+1], </a:t>
            </a:r>
            <a:r>
              <a:rPr lang="en-IN" b="1" dirty="0" err="1"/>
              <a:t>img</a:t>
            </a:r>
            <a:r>
              <a:rPr lang="en-IN" b="1" dirty="0"/>
              <a:t>[i+1][j-1] , </a:t>
            </a:r>
            <a:r>
              <a:rPr lang="en-IN" b="1" dirty="0" err="1"/>
              <a:t>img</a:t>
            </a:r>
            <a:r>
              <a:rPr lang="en-IN" b="1" dirty="0"/>
              <a:t> [i+1] [j] , </a:t>
            </a:r>
            <a:r>
              <a:rPr lang="en-IN" b="1" dirty="0" err="1"/>
              <a:t>img</a:t>
            </a:r>
            <a:r>
              <a:rPr lang="en-IN" b="1" dirty="0"/>
              <a:t> [i+1] [j+1] )</a:t>
            </a:r>
            <a:endParaRPr lang="en-GB" dirty="0"/>
          </a:p>
          <a:p>
            <a:pPr lvl="1"/>
            <a:r>
              <a:rPr lang="en-IN" dirty="0"/>
              <a:t>array containing all the element of a 3x3 matrix centred around </a:t>
            </a:r>
            <a:r>
              <a:rPr lang="en-IN" dirty="0" err="1"/>
              <a:t>img</a:t>
            </a:r>
            <a:r>
              <a:rPr lang="en-IN" dirty="0"/>
              <a:t> [</a:t>
            </a:r>
            <a:r>
              <a:rPr lang="en-IN" dirty="0" err="1"/>
              <a:t>i</a:t>
            </a:r>
            <a:r>
              <a:rPr lang="en-IN" dirty="0"/>
              <a:t>] [j].</a:t>
            </a:r>
            <a:endParaRPr lang="en-GB" dirty="0"/>
          </a:p>
          <a:p>
            <a:pPr lvl="0"/>
            <a:r>
              <a:rPr lang="en-IN" b="1" dirty="0" err="1"/>
              <a:t>ans</a:t>
            </a:r>
            <a:r>
              <a:rPr lang="en-IN" b="1" dirty="0"/>
              <a:t>[</a:t>
            </a:r>
            <a:r>
              <a:rPr lang="en-IN" b="1" dirty="0" err="1"/>
              <a:t>i</a:t>
            </a:r>
            <a:r>
              <a:rPr lang="en-IN" b="1" dirty="0"/>
              <a:t>][j] = </a:t>
            </a:r>
            <a:r>
              <a:rPr lang="en-IN" b="1" dirty="0" err="1"/>
              <a:t>np.median</a:t>
            </a:r>
            <a:r>
              <a:rPr lang="en-IN" b="1" dirty="0"/>
              <a:t>(array)</a:t>
            </a:r>
            <a:endParaRPr lang="en-GB" dirty="0"/>
          </a:p>
          <a:p>
            <a:pPr lvl="1"/>
            <a:r>
              <a:rPr lang="en-IN" dirty="0" err="1"/>
              <a:t>Numpy</a:t>
            </a:r>
            <a:r>
              <a:rPr lang="en-IN" dirty="0"/>
              <a:t> Median Function, automatically sorts the array and produces median of that sorted array</a:t>
            </a:r>
            <a:endParaRPr lang="en-GB" dirty="0"/>
          </a:p>
          <a:p>
            <a:pPr lvl="0"/>
            <a:r>
              <a:rPr lang="en-IN" b="1" dirty="0" err="1"/>
              <a:t>open_source</a:t>
            </a:r>
            <a:r>
              <a:rPr lang="en-IN" b="1" dirty="0"/>
              <a:t> = </a:t>
            </a:r>
            <a:r>
              <a:rPr lang="en-IN" b="1" dirty="0" err="1"/>
              <a:t>cv.medianBlur</a:t>
            </a:r>
            <a:r>
              <a:rPr lang="en-IN" b="1" dirty="0"/>
              <a:t>(img,3)</a:t>
            </a:r>
            <a:endParaRPr lang="en-GB" dirty="0"/>
          </a:p>
          <a:p>
            <a:pPr lvl="1"/>
            <a:r>
              <a:rPr lang="en-IN" dirty="0"/>
              <a:t>OpenCV implementation of Median Filter, here 3 is the dimension of the square matrix around </a:t>
            </a:r>
            <a:r>
              <a:rPr lang="en-IN" dirty="0" err="1"/>
              <a:t>img</a:t>
            </a:r>
            <a:r>
              <a:rPr lang="en-IN" dirty="0"/>
              <a:t>[</a:t>
            </a:r>
            <a:r>
              <a:rPr lang="en-IN" dirty="0" err="1"/>
              <a:t>i</a:t>
            </a:r>
            <a:r>
              <a:rPr lang="en-IN" dirty="0"/>
              <a:t>][j].</a:t>
            </a:r>
            <a:endParaRPr lang="en-GB" dirty="0"/>
          </a:p>
          <a:p>
            <a:endParaRPr lang="en-GB" dirty="0"/>
          </a:p>
        </p:txBody>
      </p:sp>
      <mc:AlternateContent xmlns:mc="http://schemas.openxmlformats.org/markup-compatibility/2006">
        <mc:Choice xmlns:p14="http://schemas.microsoft.com/office/powerpoint/2010/main" Requires="p14">
          <p:contentPart p14:bwMode="auto" r:id="rId2">
            <p14:nvContentPartPr>
              <p14:cNvPr id="3" name="Ink 2">
                <a:extLst>
                  <a:ext uri="{FF2B5EF4-FFF2-40B4-BE49-F238E27FC236}">
                    <a16:creationId xmlns:a16="http://schemas.microsoft.com/office/drawing/2014/main" id="{76349D5B-74AE-4853-A7EE-2EBE1B5C203A}"/>
                  </a:ext>
                </a:extLst>
              </p14:cNvPr>
              <p14:cNvContentPartPr/>
              <p14:nvPr/>
            </p14:nvContentPartPr>
            <p14:xfrm>
              <a:off x="2565360" y="4648320"/>
              <a:ext cx="1657800" cy="241560"/>
            </p14:xfrm>
          </p:contentPart>
        </mc:Choice>
        <mc:Fallback>
          <p:pic>
            <p:nvPicPr>
              <p:cNvPr id="3" name="Ink 2">
                <a:extLst>
                  <a:ext uri="{FF2B5EF4-FFF2-40B4-BE49-F238E27FC236}">
                    <a16:creationId xmlns:a16="http://schemas.microsoft.com/office/drawing/2014/main" id="{76349D5B-74AE-4853-A7EE-2EBE1B5C203A}"/>
                  </a:ext>
                </a:extLst>
              </p:cNvPr>
              <p:cNvPicPr/>
              <p:nvPr/>
            </p:nvPicPr>
            <p:blipFill>
              <a:blip r:embed="rId3"/>
              <a:stretch>
                <a:fillRect/>
              </a:stretch>
            </p:blipFill>
            <p:spPr>
              <a:xfrm>
                <a:off x="2556000" y="4638960"/>
                <a:ext cx="1676520" cy="260280"/>
              </a:xfrm>
              <a:prstGeom prst="rect">
                <a:avLst/>
              </a:prstGeom>
            </p:spPr>
          </p:pic>
        </mc:Fallback>
      </mc:AlternateContent>
    </p:spTree>
    <p:extLst>
      <p:ext uri="{BB962C8B-B14F-4D97-AF65-F5344CB8AC3E}">
        <p14:creationId xmlns:p14="http://schemas.microsoft.com/office/powerpoint/2010/main" val="3803244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(Image 1) :-</a:t>
            </a:r>
            <a:endParaRPr lang="en-IN" b="1" dirty="0"/>
          </a:p>
        </p:txBody>
      </p:sp>
      <p:pic>
        <p:nvPicPr>
          <p:cNvPr id="4" name="Content Placeholder 3">
            <a:extLst>
              <a:ext uri="{FF2B5EF4-FFF2-40B4-BE49-F238E27FC236}">
                <a16:creationId xmlns:a16="http://schemas.microsoft.com/office/drawing/2014/main" id="{27F85A06-7D63-44BB-9674-8997DE4B02A7}"/>
              </a:ext>
            </a:extLst>
          </p:cNvPr>
          <p:cNvPicPr>
            <a:picLocks noGrp="1" noChangeAspect="1"/>
          </p:cNvPicPr>
          <p:nvPr>
            <p:ph sz="quarter" idx="10"/>
          </p:nvPr>
        </p:nvPicPr>
        <p:blipFill>
          <a:blip r:embed="rId2"/>
          <a:stretch>
            <a:fillRect/>
          </a:stretch>
        </p:blipFill>
        <p:spPr>
          <a:xfrm>
            <a:off x="618850" y="1598680"/>
            <a:ext cx="3367224" cy="3413760"/>
          </a:xfrm>
        </p:spPr>
      </p:pic>
      <p:pic>
        <p:nvPicPr>
          <p:cNvPr id="6" name="Picture 5">
            <a:extLst>
              <a:ext uri="{FF2B5EF4-FFF2-40B4-BE49-F238E27FC236}">
                <a16:creationId xmlns:a16="http://schemas.microsoft.com/office/drawing/2014/main" id="{C85E96D9-724B-4D87-8F65-F230AEED9BBD}"/>
              </a:ext>
            </a:extLst>
          </p:cNvPr>
          <p:cNvPicPr>
            <a:picLocks noChangeAspect="1"/>
          </p:cNvPicPr>
          <p:nvPr/>
        </p:nvPicPr>
        <p:blipFill>
          <a:blip r:embed="rId3"/>
          <a:stretch>
            <a:fillRect/>
          </a:stretch>
        </p:blipFill>
        <p:spPr>
          <a:xfrm>
            <a:off x="8078143" y="1618653"/>
            <a:ext cx="3535681" cy="3413761"/>
          </a:xfrm>
          <a:prstGeom prst="rect">
            <a:avLst/>
          </a:prstGeom>
        </p:spPr>
      </p:pic>
      <p:pic>
        <p:nvPicPr>
          <p:cNvPr id="8" name="Picture 7">
            <a:extLst>
              <a:ext uri="{FF2B5EF4-FFF2-40B4-BE49-F238E27FC236}">
                <a16:creationId xmlns:a16="http://schemas.microsoft.com/office/drawing/2014/main" id="{92F3E47E-AD44-4542-BA76-31C5F722500B}"/>
              </a:ext>
            </a:extLst>
          </p:cNvPr>
          <p:cNvPicPr>
            <a:picLocks noChangeAspect="1"/>
          </p:cNvPicPr>
          <p:nvPr/>
        </p:nvPicPr>
        <p:blipFill>
          <a:blip r:embed="rId4"/>
          <a:stretch>
            <a:fillRect/>
          </a:stretch>
        </p:blipFill>
        <p:spPr>
          <a:xfrm>
            <a:off x="4299675" y="1618653"/>
            <a:ext cx="3535681" cy="3413761"/>
          </a:xfrm>
          <a:prstGeom prst="rect">
            <a:avLst/>
          </a:prstGeom>
        </p:spPr>
      </p:pic>
      <p:sp>
        <p:nvSpPr>
          <p:cNvPr id="9" name="TextBox 8">
            <a:extLst>
              <a:ext uri="{FF2B5EF4-FFF2-40B4-BE49-F238E27FC236}">
                <a16:creationId xmlns:a16="http://schemas.microsoft.com/office/drawing/2014/main" id="{9C1F9CF2-DD6A-4568-AE8C-4E0EF5ECD5B5}"/>
              </a:ext>
            </a:extLst>
          </p:cNvPr>
          <p:cNvSpPr txBox="1"/>
          <p:nvPr/>
        </p:nvSpPr>
        <p:spPr>
          <a:xfrm flipH="1">
            <a:off x="618848" y="5202315"/>
            <a:ext cx="10994975" cy="369332"/>
          </a:xfrm>
          <a:prstGeom prst="rect">
            <a:avLst/>
          </a:prstGeom>
          <a:noFill/>
        </p:spPr>
        <p:txBody>
          <a:bodyPr wrap="square" rtlCol="0">
            <a:spAutoFit/>
          </a:bodyPr>
          <a:lstStyle/>
          <a:p>
            <a:r>
              <a:rPr lang="en-GB" dirty="0"/>
              <a:t>Original Image                                   By  Implemented Code                        By Open Source Library Function     </a:t>
            </a:r>
          </a:p>
        </p:txBody>
      </p:sp>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C309F325-62F3-48E9-843C-88CE42F7FCCB}"/>
                  </a:ext>
                </a:extLst>
              </p14:cNvPr>
              <p14:cNvContentPartPr/>
              <p14:nvPr/>
            </p14:nvContentPartPr>
            <p14:xfrm>
              <a:off x="5397480" y="3384720"/>
              <a:ext cx="101880" cy="57240"/>
            </p14:xfrm>
          </p:contentPart>
        </mc:Choice>
        <mc:Fallback>
          <p:pic>
            <p:nvPicPr>
              <p:cNvPr id="3" name="Ink 2">
                <a:extLst>
                  <a:ext uri="{FF2B5EF4-FFF2-40B4-BE49-F238E27FC236}">
                    <a16:creationId xmlns:a16="http://schemas.microsoft.com/office/drawing/2014/main" id="{C309F325-62F3-48E9-843C-88CE42F7FCCB}"/>
                  </a:ext>
                </a:extLst>
              </p:cNvPr>
              <p:cNvPicPr/>
              <p:nvPr/>
            </p:nvPicPr>
            <p:blipFill>
              <a:blip r:embed="rId6"/>
              <a:stretch>
                <a:fillRect/>
              </a:stretch>
            </p:blipFill>
            <p:spPr>
              <a:xfrm>
                <a:off x="5388120" y="3375360"/>
                <a:ext cx="120600" cy="75960"/>
              </a:xfrm>
              <a:prstGeom prst="rect">
                <a:avLst/>
              </a:prstGeom>
            </p:spPr>
          </p:pic>
        </mc:Fallback>
      </mc:AlternateContent>
    </p:spTree>
    <p:extLst>
      <p:ext uri="{BB962C8B-B14F-4D97-AF65-F5344CB8AC3E}">
        <p14:creationId xmlns:p14="http://schemas.microsoft.com/office/powerpoint/2010/main" val="157346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(Image 2) :-</a:t>
            </a:r>
            <a:endParaRPr lang="en-IN" b="1" dirty="0"/>
          </a:p>
        </p:txBody>
      </p:sp>
      <p:sp>
        <p:nvSpPr>
          <p:cNvPr id="9" name="TextBox 8">
            <a:extLst>
              <a:ext uri="{FF2B5EF4-FFF2-40B4-BE49-F238E27FC236}">
                <a16:creationId xmlns:a16="http://schemas.microsoft.com/office/drawing/2014/main" id="{9C1F9CF2-DD6A-4568-AE8C-4E0EF5ECD5B5}"/>
              </a:ext>
            </a:extLst>
          </p:cNvPr>
          <p:cNvSpPr txBox="1"/>
          <p:nvPr/>
        </p:nvSpPr>
        <p:spPr>
          <a:xfrm flipH="1">
            <a:off x="618848" y="5202315"/>
            <a:ext cx="10994975" cy="369332"/>
          </a:xfrm>
          <a:prstGeom prst="rect">
            <a:avLst/>
          </a:prstGeom>
          <a:noFill/>
        </p:spPr>
        <p:txBody>
          <a:bodyPr wrap="square" rtlCol="0">
            <a:spAutoFit/>
          </a:bodyPr>
          <a:lstStyle/>
          <a:p>
            <a:r>
              <a:rPr lang="en-GB" dirty="0"/>
              <a:t>Original Image                                   By  Implemented Code                        By Open Source Library Function     </a:t>
            </a:r>
          </a:p>
        </p:txBody>
      </p:sp>
      <p:pic>
        <p:nvPicPr>
          <p:cNvPr id="10" name="Content Placeholder 9">
            <a:extLst>
              <a:ext uri="{FF2B5EF4-FFF2-40B4-BE49-F238E27FC236}">
                <a16:creationId xmlns:a16="http://schemas.microsoft.com/office/drawing/2014/main" id="{755590A7-D3FF-4042-BDB9-CCCD612CC7B8}"/>
              </a:ext>
            </a:extLst>
          </p:cNvPr>
          <p:cNvPicPr>
            <a:picLocks noGrp="1" noChangeAspect="1"/>
          </p:cNvPicPr>
          <p:nvPr>
            <p:ph sz="quarter" idx="10"/>
          </p:nvPr>
        </p:nvPicPr>
        <p:blipFill>
          <a:blip r:embed="rId2"/>
          <a:stretch>
            <a:fillRect/>
          </a:stretch>
        </p:blipFill>
        <p:spPr>
          <a:xfrm>
            <a:off x="8078144" y="1618190"/>
            <a:ext cx="3290448" cy="3413761"/>
          </a:xfrm>
        </p:spPr>
      </p:pic>
      <p:pic>
        <p:nvPicPr>
          <p:cNvPr id="12" name="Picture 11">
            <a:extLst>
              <a:ext uri="{FF2B5EF4-FFF2-40B4-BE49-F238E27FC236}">
                <a16:creationId xmlns:a16="http://schemas.microsoft.com/office/drawing/2014/main" id="{3158E4C4-6412-4272-B3FE-ECA4403E409B}"/>
              </a:ext>
            </a:extLst>
          </p:cNvPr>
          <p:cNvPicPr>
            <a:picLocks noChangeAspect="1"/>
          </p:cNvPicPr>
          <p:nvPr/>
        </p:nvPicPr>
        <p:blipFill>
          <a:blip r:embed="rId3"/>
          <a:stretch>
            <a:fillRect/>
          </a:stretch>
        </p:blipFill>
        <p:spPr>
          <a:xfrm>
            <a:off x="521208" y="1611828"/>
            <a:ext cx="3535680" cy="3413760"/>
          </a:xfrm>
          <a:prstGeom prst="rect">
            <a:avLst/>
          </a:prstGeom>
        </p:spPr>
      </p:pic>
      <p:pic>
        <p:nvPicPr>
          <p:cNvPr id="14" name="Picture 13">
            <a:extLst>
              <a:ext uri="{FF2B5EF4-FFF2-40B4-BE49-F238E27FC236}">
                <a16:creationId xmlns:a16="http://schemas.microsoft.com/office/drawing/2014/main" id="{7EA88C42-1E68-47CB-BCC2-E721D9F26257}"/>
              </a:ext>
            </a:extLst>
          </p:cNvPr>
          <p:cNvPicPr>
            <a:picLocks noChangeAspect="1"/>
          </p:cNvPicPr>
          <p:nvPr/>
        </p:nvPicPr>
        <p:blipFill>
          <a:blip r:embed="rId4"/>
          <a:stretch>
            <a:fillRect/>
          </a:stretch>
        </p:blipFill>
        <p:spPr>
          <a:xfrm>
            <a:off x="4299676" y="1618191"/>
            <a:ext cx="3535680" cy="3413760"/>
          </a:xfrm>
          <a:prstGeom prst="rect">
            <a:avLst/>
          </a:prstGeom>
        </p:spPr>
      </p:pic>
    </p:spTree>
    <p:extLst>
      <p:ext uri="{BB962C8B-B14F-4D97-AF65-F5344CB8AC3E}">
        <p14:creationId xmlns:p14="http://schemas.microsoft.com/office/powerpoint/2010/main" val="133752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(Image 3) :-</a:t>
            </a:r>
            <a:endParaRPr lang="en-IN" b="1" dirty="0"/>
          </a:p>
        </p:txBody>
      </p:sp>
      <p:sp>
        <p:nvSpPr>
          <p:cNvPr id="9" name="TextBox 8">
            <a:extLst>
              <a:ext uri="{FF2B5EF4-FFF2-40B4-BE49-F238E27FC236}">
                <a16:creationId xmlns:a16="http://schemas.microsoft.com/office/drawing/2014/main" id="{9C1F9CF2-DD6A-4568-AE8C-4E0EF5ECD5B5}"/>
              </a:ext>
            </a:extLst>
          </p:cNvPr>
          <p:cNvSpPr txBox="1"/>
          <p:nvPr/>
        </p:nvSpPr>
        <p:spPr>
          <a:xfrm flipH="1">
            <a:off x="618848" y="5202315"/>
            <a:ext cx="10994975" cy="369332"/>
          </a:xfrm>
          <a:prstGeom prst="rect">
            <a:avLst/>
          </a:prstGeom>
          <a:noFill/>
        </p:spPr>
        <p:txBody>
          <a:bodyPr wrap="square" rtlCol="0">
            <a:spAutoFit/>
          </a:bodyPr>
          <a:lstStyle/>
          <a:p>
            <a:r>
              <a:rPr lang="en-GB" dirty="0"/>
              <a:t>Original Image                                   By  Implemented Code                        By Open Source Library Function     </a:t>
            </a:r>
          </a:p>
        </p:txBody>
      </p:sp>
      <p:pic>
        <p:nvPicPr>
          <p:cNvPr id="6" name="Content Placeholder 5">
            <a:extLst>
              <a:ext uri="{FF2B5EF4-FFF2-40B4-BE49-F238E27FC236}">
                <a16:creationId xmlns:a16="http://schemas.microsoft.com/office/drawing/2014/main" id="{33A8CCCE-7E47-4F10-8959-C6787B990925}"/>
              </a:ext>
            </a:extLst>
          </p:cNvPr>
          <p:cNvPicPr>
            <a:picLocks noGrp="1" noChangeAspect="1"/>
          </p:cNvPicPr>
          <p:nvPr>
            <p:ph sz="quarter" idx="10"/>
          </p:nvPr>
        </p:nvPicPr>
        <p:blipFill>
          <a:blip r:embed="rId2"/>
          <a:stretch>
            <a:fillRect/>
          </a:stretch>
        </p:blipFill>
        <p:spPr>
          <a:xfrm>
            <a:off x="618848" y="1632427"/>
            <a:ext cx="3242938" cy="3352800"/>
          </a:xfrm>
        </p:spPr>
      </p:pic>
      <p:pic>
        <p:nvPicPr>
          <p:cNvPr id="8" name="Picture 7">
            <a:extLst>
              <a:ext uri="{FF2B5EF4-FFF2-40B4-BE49-F238E27FC236}">
                <a16:creationId xmlns:a16="http://schemas.microsoft.com/office/drawing/2014/main" id="{68DDD2CD-3986-4FFE-A449-AF6B3255520D}"/>
              </a:ext>
            </a:extLst>
          </p:cNvPr>
          <p:cNvPicPr>
            <a:picLocks noChangeAspect="1"/>
          </p:cNvPicPr>
          <p:nvPr/>
        </p:nvPicPr>
        <p:blipFill>
          <a:blip r:embed="rId3"/>
          <a:stretch>
            <a:fillRect/>
          </a:stretch>
        </p:blipFill>
        <p:spPr>
          <a:xfrm>
            <a:off x="4147767" y="1632427"/>
            <a:ext cx="3467100" cy="3352800"/>
          </a:xfrm>
          <a:prstGeom prst="rect">
            <a:avLst/>
          </a:prstGeom>
        </p:spPr>
      </p:pic>
      <p:pic>
        <p:nvPicPr>
          <p:cNvPr id="13" name="Picture 12">
            <a:extLst>
              <a:ext uri="{FF2B5EF4-FFF2-40B4-BE49-F238E27FC236}">
                <a16:creationId xmlns:a16="http://schemas.microsoft.com/office/drawing/2014/main" id="{6981F981-C067-4D05-9AA5-3E5BBFA0A455}"/>
              </a:ext>
            </a:extLst>
          </p:cNvPr>
          <p:cNvPicPr>
            <a:picLocks noChangeAspect="1"/>
          </p:cNvPicPr>
          <p:nvPr/>
        </p:nvPicPr>
        <p:blipFill>
          <a:blip r:embed="rId4"/>
          <a:stretch>
            <a:fillRect/>
          </a:stretch>
        </p:blipFill>
        <p:spPr>
          <a:xfrm>
            <a:off x="7986924" y="1632428"/>
            <a:ext cx="3467100" cy="3352799"/>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502E7D7B-0E64-4D91-972B-D813C1F18C33}"/>
                  </a:ext>
                </a:extLst>
              </p14:cNvPr>
              <p14:cNvContentPartPr/>
              <p14:nvPr/>
            </p14:nvContentPartPr>
            <p14:xfrm>
              <a:off x="7893000" y="5124600"/>
              <a:ext cx="279720" cy="171720"/>
            </p14:xfrm>
          </p:contentPart>
        </mc:Choice>
        <mc:Fallback>
          <p:pic>
            <p:nvPicPr>
              <p:cNvPr id="3" name="Ink 2">
                <a:extLst>
                  <a:ext uri="{FF2B5EF4-FFF2-40B4-BE49-F238E27FC236}">
                    <a16:creationId xmlns:a16="http://schemas.microsoft.com/office/drawing/2014/main" id="{502E7D7B-0E64-4D91-972B-D813C1F18C33}"/>
                  </a:ext>
                </a:extLst>
              </p:cNvPr>
              <p:cNvPicPr/>
              <p:nvPr/>
            </p:nvPicPr>
            <p:blipFill>
              <a:blip r:embed="rId6"/>
              <a:stretch>
                <a:fillRect/>
              </a:stretch>
            </p:blipFill>
            <p:spPr>
              <a:xfrm>
                <a:off x="7883640" y="5115240"/>
                <a:ext cx="298440" cy="190440"/>
              </a:xfrm>
              <a:prstGeom prst="rect">
                <a:avLst/>
              </a:prstGeom>
            </p:spPr>
          </p:pic>
        </mc:Fallback>
      </mc:AlternateContent>
    </p:spTree>
    <p:extLst>
      <p:ext uri="{BB962C8B-B14F-4D97-AF65-F5344CB8AC3E}">
        <p14:creationId xmlns:p14="http://schemas.microsoft.com/office/powerpoint/2010/main" val="3077895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286E-EDD9-452B-8BDF-C1F307E5AB58}"/>
              </a:ext>
            </a:extLst>
          </p:cNvPr>
          <p:cNvSpPr>
            <a:spLocks noGrp="1"/>
          </p:cNvSpPr>
          <p:nvPr>
            <p:ph type="title"/>
          </p:nvPr>
        </p:nvSpPr>
        <p:spPr>
          <a:xfrm>
            <a:off x="521208" y="448056"/>
            <a:ext cx="11092616" cy="640080"/>
          </a:xfrm>
        </p:spPr>
        <p:txBody>
          <a:bodyPr>
            <a:normAutofit/>
          </a:bodyPr>
          <a:lstStyle/>
          <a:p>
            <a:r>
              <a:rPr lang="en-IN" b="1" spc="300" dirty="0"/>
              <a:t>2.) Salt-and-Pepper Noise (Image 4) :-</a:t>
            </a:r>
            <a:endParaRPr lang="en-IN" b="1" dirty="0"/>
          </a:p>
        </p:txBody>
      </p:sp>
      <p:sp>
        <p:nvSpPr>
          <p:cNvPr id="9" name="TextBox 8">
            <a:extLst>
              <a:ext uri="{FF2B5EF4-FFF2-40B4-BE49-F238E27FC236}">
                <a16:creationId xmlns:a16="http://schemas.microsoft.com/office/drawing/2014/main" id="{9C1F9CF2-DD6A-4568-AE8C-4E0EF5ECD5B5}"/>
              </a:ext>
            </a:extLst>
          </p:cNvPr>
          <p:cNvSpPr txBox="1"/>
          <p:nvPr/>
        </p:nvSpPr>
        <p:spPr>
          <a:xfrm flipH="1">
            <a:off x="618848" y="5202315"/>
            <a:ext cx="10994975" cy="369332"/>
          </a:xfrm>
          <a:prstGeom prst="rect">
            <a:avLst/>
          </a:prstGeom>
          <a:noFill/>
        </p:spPr>
        <p:txBody>
          <a:bodyPr wrap="square" rtlCol="0">
            <a:spAutoFit/>
          </a:bodyPr>
          <a:lstStyle/>
          <a:p>
            <a:r>
              <a:rPr lang="en-GB" dirty="0"/>
              <a:t>Original Image                                   By  Implemented Code                        By Open Source Library Function     </a:t>
            </a:r>
          </a:p>
        </p:txBody>
      </p:sp>
      <p:pic>
        <p:nvPicPr>
          <p:cNvPr id="7" name="Content Placeholder 6">
            <a:extLst>
              <a:ext uri="{FF2B5EF4-FFF2-40B4-BE49-F238E27FC236}">
                <a16:creationId xmlns:a16="http://schemas.microsoft.com/office/drawing/2014/main" id="{D64CC184-66F3-4FA5-858E-0B24D54EC4AB}"/>
              </a:ext>
            </a:extLst>
          </p:cNvPr>
          <p:cNvPicPr>
            <a:picLocks noGrp="1" noChangeAspect="1"/>
          </p:cNvPicPr>
          <p:nvPr>
            <p:ph sz="quarter" idx="10"/>
          </p:nvPr>
        </p:nvPicPr>
        <p:blipFill>
          <a:blip r:embed="rId2"/>
          <a:stretch>
            <a:fillRect/>
          </a:stretch>
        </p:blipFill>
        <p:spPr>
          <a:xfrm>
            <a:off x="618848" y="1752600"/>
            <a:ext cx="3305082" cy="3352800"/>
          </a:xfrm>
        </p:spPr>
      </p:pic>
      <p:pic>
        <p:nvPicPr>
          <p:cNvPr id="11" name="Picture 10">
            <a:extLst>
              <a:ext uri="{FF2B5EF4-FFF2-40B4-BE49-F238E27FC236}">
                <a16:creationId xmlns:a16="http://schemas.microsoft.com/office/drawing/2014/main" id="{35D4CDD7-9872-4A12-AF8E-7E744A0E3891}"/>
              </a:ext>
            </a:extLst>
          </p:cNvPr>
          <p:cNvPicPr>
            <a:picLocks noChangeAspect="1"/>
          </p:cNvPicPr>
          <p:nvPr/>
        </p:nvPicPr>
        <p:blipFill>
          <a:blip r:embed="rId3"/>
          <a:stretch>
            <a:fillRect/>
          </a:stretch>
        </p:blipFill>
        <p:spPr>
          <a:xfrm>
            <a:off x="4261281" y="1752600"/>
            <a:ext cx="3468995" cy="3354632"/>
          </a:xfrm>
          <a:prstGeom prst="rect">
            <a:avLst/>
          </a:prstGeom>
        </p:spPr>
      </p:pic>
      <p:pic>
        <p:nvPicPr>
          <p:cNvPr id="14" name="Picture 13">
            <a:extLst>
              <a:ext uri="{FF2B5EF4-FFF2-40B4-BE49-F238E27FC236}">
                <a16:creationId xmlns:a16="http://schemas.microsoft.com/office/drawing/2014/main" id="{37ADA2F1-2741-44EC-96B1-D62424D8CD34}"/>
              </a:ext>
            </a:extLst>
          </p:cNvPr>
          <p:cNvPicPr>
            <a:picLocks noChangeAspect="1"/>
          </p:cNvPicPr>
          <p:nvPr/>
        </p:nvPicPr>
        <p:blipFill>
          <a:blip r:embed="rId4"/>
          <a:stretch>
            <a:fillRect/>
          </a:stretch>
        </p:blipFill>
        <p:spPr>
          <a:xfrm>
            <a:off x="8067627" y="1750767"/>
            <a:ext cx="3468996" cy="3354633"/>
          </a:xfrm>
          <a:prstGeom prst="rect">
            <a:avLst/>
          </a:prstGeom>
        </p:spPr>
      </p:pic>
    </p:spTree>
    <p:extLst>
      <p:ext uri="{BB962C8B-B14F-4D97-AF65-F5344CB8AC3E}">
        <p14:creationId xmlns:p14="http://schemas.microsoft.com/office/powerpoint/2010/main" val="1828078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 </a:t>
            </a:r>
            <a:endParaRPr lang="en-IN" dirty="0"/>
          </a:p>
        </p:txBody>
      </p:sp>
      <p:sp>
        <p:nvSpPr>
          <p:cNvPr id="3" name="Content Placeholder 2">
            <a:extLst>
              <a:ext uri="{FF2B5EF4-FFF2-40B4-BE49-F238E27FC236}">
                <a16:creationId xmlns:a16="http://schemas.microsoft.com/office/drawing/2014/main" id="{FE73D2D0-4B2F-4F2E-89B6-94DB4AF2F20E}"/>
              </a:ext>
            </a:extLst>
          </p:cNvPr>
          <p:cNvSpPr>
            <a:spLocks noGrp="1"/>
          </p:cNvSpPr>
          <p:nvPr>
            <p:ph sz="quarter" idx="10"/>
          </p:nvPr>
        </p:nvSpPr>
        <p:spPr>
          <a:xfrm>
            <a:off x="521207" y="1190511"/>
            <a:ext cx="11309997" cy="5422392"/>
          </a:xfrm>
        </p:spPr>
        <p:txBody>
          <a:bodyPr>
            <a:normAutofit/>
          </a:bodyPr>
          <a:lstStyle/>
          <a:p>
            <a:r>
              <a:rPr lang="en-IN" sz="2400" u="sng" dirty="0"/>
              <a:t>Python Code –</a:t>
            </a:r>
          </a:p>
          <a:p>
            <a:endParaRPr lang="en-IN" sz="2400" u="sng" dirty="0"/>
          </a:p>
        </p:txBody>
      </p:sp>
      <p:pic>
        <p:nvPicPr>
          <p:cNvPr id="5" name="Picture 4">
            <a:extLst>
              <a:ext uri="{FF2B5EF4-FFF2-40B4-BE49-F238E27FC236}">
                <a16:creationId xmlns:a16="http://schemas.microsoft.com/office/drawing/2014/main" id="{F5A8C157-C7F8-47AD-84A5-F50C81CA5F16}"/>
              </a:ext>
            </a:extLst>
          </p:cNvPr>
          <p:cNvPicPr>
            <a:picLocks noChangeAspect="1"/>
          </p:cNvPicPr>
          <p:nvPr/>
        </p:nvPicPr>
        <p:blipFill>
          <a:blip r:embed="rId2"/>
          <a:stretch>
            <a:fillRect/>
          </a:stretch>
        </p:blipFill>
        <p:spPr>
          <a:xfrm>
            <a:off x="648070" y="1855433"/>
            <a:ext cx="9537576" cy="4859845"/>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a:extLst>
                  <a:ext uri="{FF2B5EF4-FFF2-40B4-BE49-F238E27FC236}">
                    <a16:creationId xmlns:a16="http://schemas.microsoft.com/office/drawing/2014/main" id="{A7236D6E-9605-49A7-908B-EE83BED4743C}"/>
                  </a:ext>
                </a:extLst>
              </p14:cNvPr>
              <p14:cNvContentPartPr/>
              <p14:nvPr/>
            </p14:nvContentPartPr>
            <p14:xfrm>
              <a:off x="3009960" y="5842080"/>
              <a:ext cx="1619640" cy="38520"/>
            </p14:xfrm>
          </p:contentPart>
        </mc:Choice>
        <mc:Fallback>
          <p:pic>
            <p:nvPicPr>
              <p:cNvPr id="4" name="Ink 3">
                <a:extLst>
                  <a:ext uri="{FF2B5EF4-FFF2-40B4-BE49-F238E27FC236}">
                    <a16:creationId xmlns:a16="http://schemas.microsoft.com/office/drawing/2014/main" id="{A7236D6E-9605-49A7-908B-EE83BED4743C}"/>
                  </a:ext>
                </a:extLst>
              </p:cNvPr>
              <p:cNvPicPr/>
              <p:nvPr/>
            </p:nvPicPr>
            <p:blipFill>
              <a:blip r:embed="rId4"/>
              <a:stretch>
                <a:fillRect/>
              </a:stretch>
            </p:blipFill>
            <p:spPr>
              <a:xfrm>
                <a:off x="3000600" y="5832720"/>
                <a:ext cx="1638360" cy="57240"/>
              </a:xfrm>
              <a:prstGeom prst="rect">
                <a:avLst/>
              </a:prstGeom>
            </p:spPr>
          </p:pic>
        </mc:Fallback>
      </mc:AlternateContent>
    </p:spTree>
    <p:extLst>
      <p:ext uri="{BB962C8B-B14F-4D97-AF65-F5344CB8AC3E}">
        <p14:creationId xmlns:p14="http://schemas.microsoft.com/office/powerpoint/2010/main" val="844069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278C-F75E-4263-8E31-67CC5079F529}"/>
              </a:ext>
            </a:extLst>
          </p:cNvPr>
          <p:cNvSpPr>
            <a:spLocks noGrp="1"/>
          </p:cNvSpPr>
          <p:nvPr>
            <p:ph type="title"/>
          </p:nvPr>
        </p:nvSpPr>
        <p:spPr>
          <a:xfrm>
            <a:off x="521207" y="448056"/>
            <a:ext cx="10998348" cy="640080"/>
          </a:xfrm>
        </p:spPr>
        <p:txBody>
          <a:bodyPr>
            <a:normAutofit/>
          </a:bodyPr>
          <a:lstStyle/>
          <a:p>
            <a:r>
              <a:rPr lang="en-IN" b="1" spc="300" dirty="0"/>
              <a:t>1.) What is Histogram Equalization?</a:t>
            </a:r>
          </a:p>
        </p:txBody>
      </p:sp>
      <p:sp>
        <p:nvSpPr>
          <p:cNvPr id="3" name="Content Placeholder 2">
            <a:extLst>
              <a:ext uri="{FF2B5EF4-FFF2-40B4-BE49-F238E27FC236}">
                <a16:creationId xmlns:a16="http://schemas.microsoft.com/office/drawing/2014/main" id="{141F837D-0699-45D3-9243-0E55E7E4D9DD}"/>
              </a:ext>
            </a:extLst>
          </p:cNvPr>
          <p:cNvSpPr>
            <a:spLocks noGrp="1"/>
          </p:cNvSpPr>
          <p:nvPr>
            <p:ph sz="quarter" idx="10"/>
          </p:nvPr>
        </p:nvSpPr>
        <p:spPr>
          <a:xfrm>
            <a:off x="521207" y="1322486"/>
            <a:ext cx="11168595" cy="4974336"/>
          </a:xfrm>
        </p:spPr>
        <p:txBody>
          <a:bodyPr>
            <a:normAutofit/>
          </a:bodyPr>
          <a:lstStyle/>
          <a:p>
            <a:pPr>
              <a:lnSpc>
                <a:spcPct val="300000"/>
              </a:lnSpc>
            </a:pPr>
            <a:r>
              <a:rPr lang="en-GB" sz="2000" dirty="0"/>
              <a:t>Histogram Equalization is a computer image processing technique used to improve contrast in images. It accomplishes this by effectively spreading out the most frequent intensity values, i.e. stretching out the intensity range of the image. This method usually increases the global contrast of images when its usable data is represented by close contrast values. This allows for areas of lower local contrast to gain a higher contrast.</a:t>
            </a:r>
            <a:endParaRPr lang="en-IN" sz="2000" dirty="0"/>
          </a:p>
        </p:txBody>
      </p:sp>
    </p:spTree>
    <p:extLst>
      <p:ext uri="{BB962C8B-B14F-4D97-AF65-F5344CB8AC3E}">
        <p14:creationId xmlns:p14="http://schemas.microsoft.com/office/powerpoint/2010/main" val="129577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 </a:t>
            </a:r>
            <a:endParaRPr lang="en-IN" dirty="0"/>
          </a:p>
        </p:txBody>
      </p:sp>
      <p:sp>
        <p:nvSpPr>
          <p:cNvPr id="3" name="Content Placeholder 2">
            <a:extLst>
              <a:ext uri="{FF2B5EF4-FFF2-40B4-BE49-F238E27FC236}">
                <a16:creationId xmlns:a16="http://schemas.microsoft.com/office/drawing/2014/main" id="{FE73D2D0-4B2F-4F2E-89B6-94DB4AF2F20E}"/>
              </a:ext>
            </a:extLst>
          </p:cNvPr>
          <p:cNvSpPr>
            <a:spLocks noGrp="1"/>
          </p:cNvSpPr>
          <p:nvPr>
            <p:ph sz="quarter" idx="10"/>
          </p:nvPr>
        </p:nvSpPr>
        <p:spPr>
          <a:xfrm>
            <a:off x="521207" y="1190511"/>
            <a:ext cx="11309997" cy="5422392"/>
          </a:xfrm>
        </p:spPr>
        <p:txBody>
          <a:bodyPr>
            <a:normAutofit/>
          </a:bodyPr>
          <a:lstStyle/>
          <a:p>
            <a:r>
              <a:rPr lang="en-IN" sz="2400" u="sng" dirty="0"/>
              <a:t>Python Code Explanation –</a:t>
            </a:r>
          </a:p>
          <a:p>
            <a:pPr lvl="0"/>
            <a:endParaRPr lang="en-IN" sz="1800" b="1" dirty="0"/>
          </a:p>
          <a:p>
            <a:pPr lvl="0"/>
            <a:r>
              <a:rPr lang="en-IN" sz="1800" b="1" dirty="0" err="1"/>
              <a:t>ans</a:t>
            </a:r>
            <a:r>
              <a:rPr lang="en-IN" sz="1800" b="1" dirty="0"/>
              <a:t>[</a:t>
            </a:r>
            <a:r>
              <a:rPr lang="en-IN" sz="1800" b="1" dirty="0" err="1"/>
              <a:t>i</a:t>
            </a:r>
            <a:r>
              <a:rPr lang="en-IN" sz="1800" b="1" dirty="0"/>
              <a:t>][j] = </a:t>
            </a:r>
            <a:r>
              <a:rPr lang="en-IN" sz="1800" b="1" dirty="0" err="1"/>
              <a:t>np.floor</a:t>
            </a:r>
            <a:r>
              <a:rPr lang="en-IN" sz="1800" b="1" dirty="0"/>
              <a:t>(</a:t>
            </a:r>
            <a:r>
              <a:rPr lang="en-IN" sz="1800" b="1" dirty="0" err="1"/>
              <a:t>np.mean</a:t>
            </a:r>
            <a:r>
              <a:rPr lang="en-IN" sz="1800" b="1" dirty="0"/>
              <a:t>(array))</a:t>
            </a:r>
            <a:endParaRPr lang="en-GB" sz="1800" dirty="0"/>
          </a:p>
          <a:p>
            <a:pPr lvl="1"/>
            <a:r>
              <a:rPr lang="en-IN" sz="1800" dirty="0"/>
              <a:t>assigns </a:t>
            </a:r>
            <a:r>
              <a:rPr lang="en-IN" sz="1800" dirty="0" err="1"/>
              <a:t>ans</a:t>
            </a:r>
            <a:r>
              <a:rPr lang="en-IN" sz="1800" dirty="0"/>
              <a:t>[</a:t>
            </a:r>
            <a:r>
              <a:rPr lang="en-IN" sz="1800" dirty="0" err="1"/>
              <a:t>i</a:t>
            </a:r>
            <a:r>
              <a:rPr lang="en-IN" sz="1800" dirty="0"/>
              <a:t>][j] to the floor value of the mean of the array</a:t>
            </a:r>
            <a:endParaRPr lang="en-GB" sz="1800" dirty="0"/>
          </a:p>
          <a:p>
            <a:pPr lvl="0"/>
            <a:r>
              <a:rPr lang="en-IN" sz="1800" b="1" dirty="0" err="1"/>
              <a:t>open_source</a:t>
            </a:r>
            <a:r>
              <a:rPr lang="en-IN" sz="1800" b="1" dirty="0"/>
              <a:t> = </a:t>
            </a:r>
            <a:r>
              <a:rPr lang="en-IN" sz="1800" b="1" dirty="0" err="1"/>
              <a:t>cv.blur</a:t>
            </a:r>
            <a:r>
              <a:rPr lang="en-IN" sz="1800" b="1" dirty="0"/>
              <a:t>(</a:t>
            </a:r>
            <a:r>
              <a:rPr lang="en-IN" sz="1800" b="1" dirty="0" err="1"/>
              <a:t>img</a:t>
            </a:r>
            <a:r>
              <a:rPr lang="en-IN" sz="1800" b="1" dirty="0"/>
              <a:t>,(3,3))</a:t>
            </a:r>
            <a:endParaRPr lang="en-GB" sz="1800" dirty="0"/>
          </a:p>
          <a:p>
            <a:pPr lvl="1"/>
            <a:r>
              <a:rPr lang="en-IN" sz="1800" dirty="0"/>
              <a:t>OpenCV implementation of Mean Filter, here (3,3) is the dimension of the square centred around </a:t>
            </a:r>
            <a:r>
              <a:rPr lang="en-IN" sz="1800" dirty="0" err="1"/>
              <a:t>img</a:t>
            </a:r>
            <a:r>
              <a:rPr lang="en-IN" sz="1800" dirty="0"/>
              <a:t>[</a:t>
            </a:r>
            <a:r>
              <a:rPr lang="en-IN" sz="1800" dirty="0" err="1"/>
              <a:t>i</a:t>
            </a:r>
            <a:r>
              <a:rPr lang="en-IN" sz="1800" dirty="0"/>
              <a:t>][j].</a:t>
            </a:r>
            <a:endParaRPr lang="en-GB" sz="1800" dirty="0"/>
          </a:p>
          <a:p>
            <a:endParaRPr lang="en-IN" sz="2400" u="sng" dirty="0"/>
          </a:p>
        </p:txBody>
      </p:sp>
    </p:spTree>
    <p:extLst>
      <p:ext uri="{BB962C8B-B14F-4D97-AF65-F5344CB8AC3E}">
        <p14:creationId xmlns:p14="http://schemas.microsoft.com/office/powerpoint/2010/main" val="3158365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(Image 1) :- </a:t>
            </a:r>
            <a:endParaRPr lang="en-IN" dirty="0"/>
          </a:p>
        </p:txBody>
      </p:sp>
      <p:pic>
        <p:nvPicPr>
          <p:cNvPr id="5" name="Content Placeholder 4">
            <a:extLst>
              <a:ext uri="{FF2B5EF4-FFF2-40B4-BE49-F238E27FC236}">
                <a16:creationId xmlns:a16="http://schemas.microsoft.com/office/drawing/2014/main" id="{BCA06301-EA64-4DEE-A960-886D1030776F}"/>
              </a:ext>
            </a:extLst>
          </p:cNvPr>
          <p:cNvPicPr>
            <a:picLocks noGrp="1" noChangeAspect="1"/>
          </p:cNvPicPr>
          <p:nvPr>
            <p:ph sz="quarter" idx="10"/>
          </p:nvPr>
        </p:nvPicPr>
        <p:blipFill>
          <a:blip r:embed="rId2"/>
          <a:stretch>
            <a:fillRect/>
          </a:stretch>
        </p:blipFill>
        <p:spPr>
          <a:xfrm>
            <a:off x="7220625" y="1864161"/>
            <a:ext cx="3535681" cy="3413761"/>
          </a:xfrm>
        </p:spPr>
      </p:pic>
      <p:pic>
        <p:nvPicPr>
          <p:cNvPr id="7" name="Picture 6">
            <a:extLst>
              <a:ext uri="{FF2B5EF4-FFF2-40B4-BE49-F238E27FC236}">
                <a16:creationId xmlns:a16="http://schemas.microsoft.com/office/drawing/2014/main" id="{1F54B80E-552E-4672-B8FA-3B6E37BEE396}"/>
              </a:ext>
            </a:extLst>
          </p:cNvPr>
          <p:cNvPicPr>
            <a:picLocks noChangeAspect="1"/>
          </p:cNvPicPr>
          <p:nvPr/>
        </p:nvPicPr>
        <p:blipFill>
          <a:blip r:embed="rId3"/>
          <a:stretch>
            <a:fillRect/>
          </a:stretch>
        </p:blipFill>
        <p:spPr>
          <a:xfrm>
            <a:off x="865869" y="1864163"/>
            <a:ext cx="3535680" cy="3413760"/>
          </a:xfrm>
          <a:prstGeom prst="rect">
            <a:avLst/>
          </a:prstGeom>
        </p:spPr>
      </p:pic>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spTree>
    <p:extLst>
      <p:ext uri="{BB962C8B-B14F-4D97-AF65-F5344CB8AC3E}">
        <p14:creationId xmlns:p14="http://schemas.microsoft.com/office/powerpoint/2010/main" val="28964472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(Image 2)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9" name="Content Placeholder 8">
            <a:extLst>
              <a:ext uri="{FF2B5EF4-FFF2-40B4-BE49-F238E27FC236}">
                <a16:creationId xmlns:a16="http://schemas.microsoft.com/office/drawing/2014/main" id="{766692B6-B730-40B3-AEFD-95869B325422}"/>
              </a:ext>
            </a:extLst>
          </p:cNvPr>
          <p:cNvPicPr>
            <a:picLocks noGrp="1" noChangeAspect="1"/>
          </p:cNvPicPr>
          <p:nvPr>
            <p:ph sz="quarter" idx="10"/>
          </p:nvPr>
        </p:nvPicPr>
        <p:blipFill>
          <a:blip r:embed="rId2"/>
          <a:stretch>
            <a:fillRect/>
          </a:stretch>
        </p:blipFill>
        <p:spPr>
          <a:xfrm>
            <a:off x="7087333" y="1811207"/>
            <a:ext cx="3535680" cy="3413760"/>
          </a:xfrm>
        </p:spPr>
      </p:pic>
      <p:pic>
        <p:nvPicPr>
          <p:cNvPr id="11" name="Picture 10">
            <a:extLst>
              <a:ext uri="{FF2B5EF4-FFF2-40B4-BE49-F238E27FC236}">
                <a16:creationId xmlns:a16="http://schemas.microsoft.com/office/drawing/2014/main" id="{51EEBEAA-C0E1-4830-9C54-53F907576142}"/>
              </a:ext>
            </a:extLst>
          </p:cNvPr>
          <p:cNvPicPr>
            <a:picLocks noChangeAspect="1"/>
          </p:cNvPicPr>
          <p:nvPr/>
        </p:nvPicPr>
        <p:blipFill>
          <a:blip r:embed="rId3"/>
          <a:stretch>
            <a:fillRect/>
          </a:stretch>
        </p:blipFill>
        <p:spPr>
          <a:xfrm>
            <a:off x="865870" y="1811207"/>
            <a:ext cx="3535680" cy="3413760"/>
          </a:xfrm>
          <a:prstGeom prst="rect">
            <a:avLst/>
          </a:prstGeom>
        </p:spPr>
      </p:pic>
    </p:spTree>
    <p:extLst>
      <p:ext uri="{BB962C8B-B14F-4D97-AF65-F5344CB8AC3E}">
        <p14:creationId xmlns:p14="http://schemas.microsoft.com/office/powerpoint/2010/main" val="18360303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(Image 3)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6" name="Content Placeholder 5">
            <a:extLst>
              <a:ext uri="{FF2B5EF4-FFF2-40B4-BE49-F238E27FC236}">
                <a16:creationId xmlns:a16="http://schemas.microsoft.com/office/drawing/2014/main" id="{1C17A88B-BEEE-4868-A3B8-45224B9E6938}"/>
              </a:ext>
            </a:extLst>
          </p:cNvPr>
          <p:cNvPicPr>
            <a:picLocks noGrp="1" noChangeAspect="1"/>
          </p:cNvPicPr>
          <p:nvPr>
            <p:ph sz="quarter" idx="10"/>
          </p:nvPr>
        </p:nvPicPr>
        <p:blipFill>
          <a:blip r:embed="rId2"/>
          <a:stretch>
            <a:fillRect/>
          </a:stretch>
        </p:blipFill>
        <p:spPr>
          <a:xfrm>
            <a:off x="7151169" y="1747837"/>
            <a:ext cx="3467101" cy="3352801"/>
          </a:xfrm>
        </p:spPr>
      </p:pic>
      <p:pic>
        <p:nvPicPr>
          <p:cNvPr id="10" name="Picture 9">
            <a:extLst>
              <a:ext uri="{FF2B5EF4-FFF2-40B4-BE49-F238E27FC236}">
                <a16:creationId xmlns:a16="http://schemas.microsoft.com/office/drawing/2014/main" id="{E54AAA5B-EB46-41B7-9F01-DF399A82CA02}"/>
              </a:ext>
            </a:extLst>
          </p:cNvPr>
          <p:cNvPicPr>
            <a:picLocks noChangeAspect="1"/>
          </p:cNvPicPr>
          <p:nvPr/>
        </p:nvPicPr>
        <p:blipFill>
          <a:blip r:embed="rId3"/>
          <a:stretch>
            <a:fillRect/>
          </a:stretch>
        </p:blipFill>
        <p:spPr>
          <a:xfrm>
            <a:off x="865870" y="1747837"/>
            <a:ext cx="3467100" cy="3352800"/>
          </a:xfrm>
          <a:prstGeom prst="rect">
            <a:avLst/>
          </a:prstGeom>
        </p:spPr>
      </p:pic>
    </p:spTree>
    <p:extLst>
      <p:ext uri="{BB962C8B-B14F-4D97-AF65-F5344CB8AC3E}">
        <p14:creationId xmlns:p14="http://schemas.microsoft.com/office/powerpoint/2010/main" val="23386606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(Image 4)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7" name="Content Placeholder 6">
            <a:extLst>
              <a:ext uri="{FF2B5EF4-FFF2-40B4-BE49-F238E27FC236}">
                <a16:creationId xmlns:a16="http://schemas.microsoft.com/office/drawing/2014/main" id="{ABB51BC6-232C-4779-BD53-87C4170157BA}"/>
              </a:ext>
            </a:extLst>
          </p:cNvPr>
          <p:cNvPicPr>
            <a:picLocks noGrp="1" noChangeAspect="1"/>
          </p:cNvPicPr>
          <p:nvPr>
            <p:ph sz="quarter" idx="10"/>
          </p:nvPr>
        </p:nvPicPr>
        <p:blipFill>
          <a:blip r:embed="rId2"/>
          <a:stretch>
            <a:fillRect/>
          </a:stretch>
        </p:blipFill>
        <p:spPr>
          <a:xfrm>
            <a:off x="7081661" y="1747837"/>
            <a:ext cx="3467101" cy="3352801"/>
          </a:xfrm>
        </p:spPr>
      </p:pic>
      <p:pic>
        <p:nvPicPr>
          <p:cNvPr id="11" name="Picture 10">
            <a:extLst>
              <a:ext uri="{FF2B5EF4-FFF2-40B4-BE49-F238E27FC236}">
                <a16:creationId xmlns:a16="http://schemas.microsoft.com/office/drawing/2014/main" id="{D2AFBE09-09D8-4DC4-8BE8-AF39CEB3A4EF}"/>
              </a:ext>
            </a:extLst>
          </p:cNvPr>
          <p:cNvPicPr>
            <a:picLocks noChangeAspect="1"/>
          </p:cNvPicPr>
          <p:nvPr/>
        </p:nvPicPr>
        <p:blipFill>
          <a:blip r:embed="rId3"/>
          <a:stretch>
            <a:fillRect/>
          </a:stretch>
        </p:blipFill>
        <p:spPr>
          <a:xfrm>
            <a:off x="865870" y="1747837"/>
            <a:ext cx="3467100" cy="3352800"/>
          </a:xfrm>
          <a:prstGeom prst="rect">
            <a:avLst/>
          </a:prstGeom>
        </p:spPr>
      </p:pic>
    </p:spTree>
    <p:extLst>
      <p:ext uri="{BB962C8B-B14F-4D97-AF65-F5344CB8AC3E}">
        <p14:creationId xmlns:p14="http://schemas.microsoft.com/office/powerpoint/2010/main" val="1732749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3a.) Noise Correction by Mean Filter (Image 7)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5" name="Content Placeholder 14">
            <a:extLst>
              <a:ext uri="{FF2B5EF4-FFF2-40B4-BE49-F238E27FC236}">
                <a16:creationId xmlns:a16="http://schemas.microsoft.com/office/drawing/2014/main" id="{7DE4C4FB-A635-4FD1-875A-01D41B692D0C}"/>
              </a:ext>
            </a:extLst>
          </p:cNvPr>
          <p:cNvPicPr>
            <a:picLocks noGrp="1" noChangeAspect="1"/>
          </p:cNvPicPr>
          <p:nvPr>
            <p:ph sz="quarter" idx="10"/>
          </p:nvPr>
        </p:nvPicPr>
        <p:blipFill>
          <a:blip r:embed="rId2"/>
          <a:stretch>
            <a:fillRect/>
          </a:stretch>
        </p:blipFill>
        <p:spPr>
          <a:xfrm>
            <a:off x="865870" y="1439862"/>
            <a:ext cx="2898262" cy="3978275"/>
          </a:xfrm>
        </p:spPr>
      </p:pic>
      <p:pic>
        <p:nvPicPr>
          <p:cNvPr id="17" name="Picture 16">
            <a:extLst>
              <a:ext uri="{FF2B5EF4-FFF2-40B4-BE49-F238E27FC236}">
                <a16:creationId xmlns:a16="http://schemas.microsoft.com/office/drawing/2014/main" id="{0A9B22E2-9B0C-400E-BAAE-56DD2C6913CE}"/>
              </a:ext>
            </a:extLst>
          </p:cNvPr>
          <p:cNvPicPr>
            <a:picLocks noChangeAspect="1"/>
          </p:cNvPicPr>
          <p:nvPr/>
        </p:nvPicPr>
        <p:blipFill>
          <a:blip r:embed="rId3"/>
          <a:stretch>
            <a:fillRect/>
          </a:stretch>
        </p:blipFill>
        <p:spPr>
          <a:xfrm>
            <a:off x="7128768" y="1459880"/>
            <a:ext cx="2805345" cy="3978232"/>
          </a:xfrm>
          <a:prstGeom prst="rect">
            <a:avLst/>
          </a:prstGeom>
        </p:spPr>
      </p:pic>
    </p:spTree>
    <p:extLst>
      <p:ext uri="{BB962C8B-B14F-4D97-AF65-F5344CB8AC3E}">
        <p14:creationId xmlns:p14="http://schemas.microsoft.com/office/powerpoint/2010/main" val="104030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57E45E-B58C-4298-A9AC-63B339FFD85A}"/>
              </a:ext>
            </a:extLst>
          </p:cNvPr>
          <p:cNvSpPr>
            <a:spLocks noGrp="1"/>
          </p:cNvSpPr>
          <p:nvPr>
            <p:ph type="title"/>
          </p:nvPr>
        </p:nvSpPr>
        <p:spPr>
          <a:xfrm>
            <a:off x="521207" y="448056"/>
            <a:ext cx="7282265" cy="640080"/>
          </a:xfrm>
        </p:spPr>
        <p:txBody>
          <a:bodyPr>
            <a:normAutofit fontScale="90000"/>
          </a:bodyPr>
          <a:lstStyle/>
          <a:p>
            <a:r>
              <a:rPr lang="en-IN" b="1" spc="300" dirty="0"/>
              <a:t>3b.) Noise Correction by Median Filter :- </a:t>
            </a:r>
            <a:endParaRPr lang="en-GB" dirty="0"/>
          </a:p>
        </p:txBody>
      </p:sp>
      <p:sp>
        <p:nvSpPr>
          <p:cNvPr id="7" name="Content Placeholder 6">
            <a:extLst>
              <a:ext uri="{FF2B5EF4-FFF2-40B4-BE49-F238E27FC236}">
                <a16:creationId xmlns:a16="http://schemas.microsoft.com/office/drawing/2014/main" id="{FD0E0391-917F-4FC3-BE8F-457A9C5C1CC3}"/>
              </a:ext>
            </a:extLst>
          </p:cNvPr>
          <p:cNvSpPr>
            <a:spLocks noGrp="1"/>
          </p:cNvSpPr>
          <p:nvPr>
            <p:ph sz="quarter" idx="10"/>
          </p:nvPr>
        </p:nvSpPr>
        <p:spPr/>
        <p:txBody>
          <a:bodyPr>
            <a:normAutofit/>
          </a:bodyPr>
          <a:lstStyle/>
          <a:p>
            <a:r>
              <a:rPr lang="en-GB" sz="2400" u="sng" dirty="0"/>
              <a:t>Python Code -</a:t>
            </a:r>
          </a:p>
        </p:txBody>
      </p:sp>
      <p:pic>
        <p:nvPicPr>
          <p:cNvPr id="10" name="Picture 9">
            <a:extLst>
              <a:ext uri="{FF2B5EF4-FFF2-40B4-BE49-F238E27FC236}">
                <a16:creationId xmlns:a16="http://schemas.microsoft.com/office/drawing/2014/main" id="{97AF6820-681A-4C93-B269-7A3FDA10EFDE}"/>
              </a:ext>
            </a:extLst>
          </p:cNvPr>
          <p:cNvPicPr>
            <a:picLocks noChangeAspect="1"/>
          </p:cNvPicPr>
          <p:nvPr/>
        </p:nvPicPr>
        <p:blipFill>
          <a:blip r:embed="rId2"/>
          <a:stretch>
            <a:fillRect/>
          </a:stretch>
        </p:blipFill>
        <p:spPr>
          <a:xfrm>
            <a:off x="612559" y="2063485"/>
            <a:ext cx="9425186" cy="4710177"/>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5B688AFE-F637-45A0-9A3C-CB0A94BA8717}"/>
                  </a:ext>
                </a:extLst>
              </p14:cNvPr>
              <p14:cNvContentPartPr/>
              <p14:nvPr/>
            </p14:nvContentPartPr>
            <p14:xfrm>
              <a:off x="2946240" y="6089760"/>
              <a:ext cx="1207080" cy="360"/>
            </p14:xfrm>
          </p:contentPart>
        </mc:Choice>
        <mc:Fallback>
          <p:pic>
            <p:nvPicPr>
              <p:cNvPr id="2" name="Ink 1">
                <a:extLst>
                  <a:ext uri="{FF2B5EF4-FFF2-40B4-BE49-F238E27FC236}">
                    <a16:creationId xmlns:a16="http://schemas.microsoft.com/office/drawing/2014/main" id="{5B688AFE-F637-45A0-9A3C-CB0A94BA8717}"/>
                  </a:ext>
                </a:extLst>
              </p:cNvPr>
              <p:cNvPicPr/>
              <p:nvPr/>
            </p:nvPicPr>
            <p:blipFill>
              <a:blip r:embed="rId4"/>
              <a:stretch>
                <a:fillRect/>
              </a:stretch>
            </p:blipFill>
            <p:spPr>
              <a:xfrm>
                <a:off x="2936880" y="6080400"/>
                <a:ext cx="1225800" cy="19080"/>
              </a:xfrm>
              <a:prstGeom prst="rect">
                <a:avLst/>
              </a:prstGeom>
            </p:spPr>
          </p:pic>
        </mc:Fallback>
      </mc:AlternateContent>
    </p:spTree>
    <p:extLst>
      <p:ext uri="{BB962C8B-B14F-4D97-AF65-F5344CB8AC3E}">
        <p14:creationId xmlns:p14="http://schemas.microsoft.com/office/powerpoint/2010/main" val="31756113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57E45E-B58C-4298-A9AC-63B339FFD85A}"/>
              </a:ext>
            </a:extLst>
          </p:cNvPr>
          <p:cNvSpPr>
            <a:spLocks noGrp="1"/>
          </p:cNvSpPr>
          <p:nvPr>
            <p:ph type="title"/>
          </p:nvPr>
        </p:nvSpPr>
        <p:spPr>
          <a:xfrm>
            <a:off x="521207" y="448056"/>
            <a:ext cx="7282265" cy="640080"/>
          </a:xfrm>
        </p:spPr>
        <p:txBody>
          <a:bodyPr>
            <a:normAutofit fontScale="90000"/>
          </a:bodyPr>
          <a:lstStyle/>
          <a:p>
            <a:r>
              <a:rPr lang="en-IN" b="1" spc="300" dirty="0"/>
              <a:t>3b.) Noise Correction by Median Filter :- </a:t>
            </a:r>
            <a:endParaRPr lang="en-GB" dirty="0"/>
          </a:p>
        </p:txBody>
      </p:sp>
      <p:sp>
        <p:nvSpPr>
          <p:cNvPr id="7" name="Content Placeholder 6">
            <a:extLst>
              <a:ext uri="{FF2B5EF4-FFF2-40B4-BE49-F238E27FC236}">
                <a16:creationId xmlns:a16="http://schemas.microsoft.com/office/drawing/2014/main" id="{FD0E0391-917F-4FC3-BE8F-457A9C5C1CC3}"/>
              </a:ext>
            </a:extLst>
          </p:cNvPr>
          <p:cNvSpPr>
            <a:spLocks noGrp="1"/>
          </p:cNvSpPr>
          <p:nvPr>
            <p:ph sz="quarter" idx="10"/>
          </p:nvPr>
        </p:nvSpPr>
        <p:spPr>
          <a:xfrm>
            <a:off x="539495" y="1435608"/>
            <a:ext cx="10939332" cy="4689984"/>
          </a:xfrm>
        </p:spPr>
        <p:txBody>
          <a:bodyPr>
            <a:normAutofit/>
          </a:bodyPr>
          <a:lstStyle/>
          <a:p>
            <a:r>
              <a:rPr lang="en-GB" sz="2400" u="sng" dirty="0"/>
              <a:t>Python Code Explanation –</a:t>
            </a:r>
          </a:p>
          <a:p>
            <a:pPr lvl="0"/>
            <a:r>
              <a:rPr lang="en-IN" sz="1800" b="1" dirty="0" err="1"/>
              <a:t>ans</a:t>
            </a:r>
            <a:r>
              <a:rPr lang="en-IN" sz="1800" b="1" dirty="0"/>
              <a:t>[</a:t>
            </a:r>
            <a:r>
              <a:rPr lang="en-IN" sz="1800" b="1" dirty="0" err="1"/>
              <a:t>i</a:t>
            </a:r>
            <a:r>
              <a:rPr lang="en-IN" sz="1800" b="1" dirty="0"/>
              <a:t>][j] = </a:t>
            </a:r>
            <a:r>
              <a:rPr lang="en-IN" sz="1800" b="1" dirty="0" err="1"/>
              <a:t>np.median</a:t>
            </a:r>
            <a:r>
              <a:rPr lang="en-IN" sz="1800" b="1" dirty="0"/>
              <a:t>(array)</a:t>
            </a:r>
            <a:endParaRPr lang="en-GB" sz="1800" dirty="0"/>
          </a:p>
          <a:p>
            <a:pPr lvl="1"/>
            <a:r>
              <a:rPr lang="en-IN" sz="1800" dirty="0" err="1"/>
              <a:t>Numpy</a:t>
            </a:r>
            <a:r>
              <a:rPr lang="en-IN" sz="1800" dirty="0"/>
              <a:t> Median Function, automatically sorts the array and produces median of that sorted array</a:t>
            </a:r>
            <a:endParaRPr lang="en-GB" sz="1800" dirty="0"/>
          </a:p>
          <a:p>
            <a:pPr lvl="0"/>
            <a:r>
              <a:rPr lang="en-IN" sz="1800" b="1" dirty="0" err="1"/>
              <a:t>open_source</a:t>
            </a:r>
            <a:r>
              <a:rPr lang="en-IN" sz="1800" b="1" dirty="0"/>
              <a:t> = </a:t>
            </a:r>
            <a:r>
              <a:rPr lang="en-IN" sz="1800" b="1" dirty="0" err="1"/>
              <a:t>cv.medianBlur</a:t>
            </a:r>
            <a:r>
              <a:rPr lang="en-IN" sz="1800" b="1" dirty="0"/>
              <a:t>(img,3)</a:t>
            </a:r>
            <a:endParaRPr lang="en-GB" sz="1800" dirty="0"/>
          </a:p>
          <a:p>
            <a:pPr lvl="1"/>
            <a:r>
              <a:rPr lang="en-IN" sz="1800" dirty="0"/>
              <a:t>OpenCV implementation of Median Filter, here 3 is the dimension of the square matrix around </a:t>
            </a:r>
            <a:r>
              <a:rPr lang="en-IN" sz="1800" dirty="0" err="1"/>
              <a:t>img</a:t>
            </a:r>
            <a:r>
              <a:rPr lang="en-IN" sz="1800" dirty="0"/>
              <a:t>[</a:t>
            </a:r>
            <a:r>
              <a:rPr lang="en-IN" sz="1800" dirty="0" err="1"/>
              <a:t>i</a:t>
            </a:r>
            <a:r>
              <a:rPr lang="en-IN" sz="1800" dirty="0"/>
              <a:t>][j].</a:t>
            </a:r>
            <a:endParaRPr lang="en-GB" sz="1800" dirty="0"/>
          </a:p>
          <a:p>
            <a:endParaRPr lang="en-GB" sz="2400" u="sng" dirty="0"/>
          </a:p>
        </p:txBody>
      </p:sp>
    </p:spTree>
    <p:extLst>
      <p:ext uri="{BB962C8B-B14F-4D97-AF65-F5344CB8AC3E}">
        <p14:creationId xmlns:p14="http://schemas.microsoft.com/office/powerpoint/2010/main" val="29490146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3b.) Noise Correction by Median Filter (Image 1) :- </a:t>
            </a:r>
            <a:endParaRPr lang="en-IN" dirty="0"/>
          </a:p>
        </p:txBody>
      </p:sp>
      <p:pic>
        <p:nvPicPr>
          <p:cNvPr id="7" name="Picture 6">
            <a:extLst>
              <a:ext uri="{FF2B5EF4-FFF2-40B4-BE49-F238E27FC236}">
                <a16:creationId xmlns:a16="http://schemas.microsoft.com/office/drawing/2014/main" id="{1F54B80E-552E-4672-B8FA-3B6E37BEE396}"/>
              </a:ext>
            </a:extLst>
          </p:cNvPr>
          <p:cNvPicPr>
            <a:picLocks noChangeAspect="1"/>
          </p:cNvPicPr>
          <p:nvPr/>
        </p:nvPicPr>
        <p:blipFill>
          <a:blip r:embed="rId2"/>
          <a:stretch>
            <a:fillRect/>
          </a:stretch>
        </p:blipFill>
        <p:spPr>
          <a:xfrm>
            <a:off x="865869" y="1864163"/>
            <a:ext cx="3535680" cy="3413760"/>
          </a:xfrm>
          <a:prstGeom prst="rect">
            <a:avLst/>
          </a:prstGeom>
        </p:spPr>
      </p:pic>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9" name="Content Placeholder 8">
            <a:extLst>
              <a:ext uri="{FF2B5EF4-FFF2-40B4-BE49-F238E27FC236}">
                <a16:creationId xmlns:a16="http://schemas.microsoft.com/office/drawing/2014/main" id="{EBD06613-8262-41A1-801F-483D19328AC0}"/>
              </a:ext>
            </a:extLst>
          </p:cNvPr>
          <p:cNvPicPr>
            <a:picLocks noGrp="1" noChangeAspect="1"/>
          </p:cNvPicPr>
          <p:nvPr>
            <p:ph sz="quarter" idx="10"/>
          </p:nvPr>
        </p:nvPicPr>
        <p:blipFill>
          <a:blip r:embed="rId3"/>
          <a:stretch>
            <a:fillRect/>
          </a:stretch>
        </p:blipFill>
        <p:spPr>
          <a:xfrm>
            <a:off x="7069577" y="1864163"/>
            <a:ext cx="3535681" cy="3413761"/>
          </a:xfrm>
        </p:spPr>
      </p:pic>
    </p:spTree>
    <p:extLst>
      <p:ext uri="{BB962C8B-B14F-4D97-AF65-F5344CB8AC3E}">
        <p14:creationId xmlns:p14="http://schemas.microsoft.com/office/powerpoint/2010/main" val="24964598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3b.) Noise Correction by Median Filter (Image 2)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1" name="Picture 10">
            <a:extLst>
              <a:ext uri="{FF2B5EF4-FFF2-40B4-BE49-F238E27FC236}">
                <a16:creationId xmlns:a16="http://schemas.microsoft.com/office/drawing/2014/main" id="{51EEBEAA-C0E1-4830-9C54-53F907576142}"/>
              </a:ext>
            </a:extLst>
          </p:cNvPr>
          <p:cNvPicPr>
            <a:picLocks noChangeAspect="1"/>
          </p:cNvPicPr>
          <p:nvPr/>
        </p:nvPicPr>
        <p:blipFill>
          <a:blip r:embed="rId2"/>
          <a:stretch>
            <a:fillRect/>
          </a:stretch>
        </p:blipFill>
        <p:spPr>
          <a:xfrm>
            <a:off x="865870" y="1811207"/>
            <a:ext cx="3535680" cy="3413760"/>
          </a:xfrm>
          <a:prstGeom prst="rect">
            <a:avLst/>
          </a:prstGeom>
        </p:spPr>
      </p:pic>
      <p:pic>
        <p:nvPicPr>
          <p:cNvPr id="6" name="Content Placeholder 5">
            <a:extLst>
              <a:ext uri="{FF2B5EF4-FFF2-40B4-BE49-F238E27FC236}">
                <a16:creationId xmlns:a16="http://schemas.microsoft.com/office/drawing/2014/main" id="{3C08E4AE-006F-4415-8CFA-2D11916AAB93}"/>
              </a:ext>
            </a:extLst>
          </p:cNvPr>
          <p:cNvPicPr>
            <a:picLocks noGrp="1" noChangeAspect="1"/>
          </p:cNvPicPr>
          <p:nvPr>
            <p:ph sz="quarter" idx="10"/>
          </p:nvPr>
        </p:nvPicPr>
        <p:blipFill>
          <a:blip r:embed="rId3"/>
          <a:stretch>
            <a:fillRect/>
          </a:stretch>
        </p:blipFill>
        <p:spPr>
          <a:xfrm>
            <a:off x="7211037" y="1811207"/>
            <a:ext cx="3535680" cy="3413760"/>
          </a:xfrm>
        </p:spPr>
      </p:pic>
    </p:spTree>
    <p:extLst>
      <p:ext uri="{BB962C8B-B14F-4D97-AF65-F5344CB8AC3E}">
        <p14:creationId xmlns:p14="http://schemas.microsoft.com/office/powerpoint/2010/main" val="4161937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0CBBD-1505-4FB7-BFC9-BB0417EE9619}"/>
              </a:ext>
            </a:extLst>
          </p:cNvPr>
          <p:cNvSpPr>
            <a:spLocks noGrp="1"/>
          </p:cNvSpPr>
          <p:nvPr>
            <p:ph type="title"/>
          </p:nvPr>
        </p:nvSpPr>
        <p:spPr>
          <a:xfrm>
            <a:off x="521207" y="448056"/>
            <a:ext cx="10988921" cy="640080"/>
          </a:xfrm>
        </p:spPr>
        <p:txBody>
          <a:bodyPr>
            <a:normAutofit fontScale="90000"/>
          </a:bodyPr>
          <a:lstStyle/>
          <a:p>
            <a:r>
              <a:rPr lang="en-IN" b="1" spc="300" dirty="0"/>
              <a:t>1.) Histogram Equalization without using open source library function (Python Code) :-</a:t>
            </a:r>
          </a:p>
        </p:txBody>
      </p:sp>
      <p:pic>
        <p:nvPicPr>
          <p:cNvPr id="5" name="Content Placeholder 4">
            <a:extLst>
              <a:ext uri="{FF2B5EF4-FFF2-40B4-BE49-F238E27FC236}">
                <a16:creationId xmlns:a16="http://schemas.microsoft.com/office/drawing/2014/main" id="{BB8406BA-7ADC-4103-B616-D852F44EE2E6}"/>
              </a:ext>
            </a:extLst>
          </p:cNvPr>
          <p:cNvPicPr>
            <a:picLocks noGrp="1" noChangeAspect="1"/>
          </p:cNvPicPr>
          <p:nvPr>
            <p:ph sz="quarter" idx="10"/>
          </p:nvPr>
        </p:nvPicPr>
        <p:blipFill>
          <a:blip r:embed="rId2"/>
          <a:stretch>
            <a:fillRect/>
          </a:stretch>
        </p:blipFill>
        <p:spPr>
          <a:xfrm>
            <a:off x="639192" y="1261141"/>
            <a:ext cx="5717220" cy="5477009"/>
          </a:xfrm>
        </p:spPr>
      </p:pic>
      <p:pic>
        <p:nvPicPr>
          <p:cNvPr id="7" name="Picture 6">
            <a:extLst>
              <a:ext uri="{FF2B5EF4-FFF2-40B4-BE49-F238E27FC236}">
                <a16:creationId xmlns:a16="http://schemas.microsoft.com/office/drawing/2014/main" id="{22D04DD5-6A9D-4754-8995-ED223CF93194}"/>
              </a:ext>
            </a:extLst>
          </p:cNvPr>
          <p:cNvPicPr>
            <a:picLocks noChangeAspect="1"/>
          </p:cNvPicPr>
          <p:nvPr/>
        </p:nvPicPr>
        <p:blipFill rotWithShape="1">
          <a:blip r:embed="rId3"/>
          <a:srcRect l="7899"/>
          <a:stretch/>
        </p:blipFill>
        <p:spPr>
          <a:xfrm>
            <a:off x="6705602" y="1261142"/>
            <a:ext cx="4106172" cy="2636156"/>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51D92E8C-9CFF-4C44-9652-BD7348B8A27D}"/>
                  </a:ext>
                </a:extLst>
              </p14:cNvPr>
              <p14:cNvContentPartPr/>
              <p14:nvPr/>
            </p14:nvContentPartPr>
            <p14:xfrm>
              <a:off x="927000" y="2013120"/>
              <a:ext cx="4191480" cy="4235760"/>
            </p14:xfrm>
          </p:contentPart>
        </mc:Choice>
        <mc:Fallback>
          <p:pic>
            <p:nvPicPr>
              <p:cNvPr id="3" name="Ink 2">
                <a:extLst>
                  <a:ext uri="{FF2B5EF4-FFF2-40B4-BE49-F238E27FC236}">
                    <a16:creationId xmlns:a16="http://schemas.microsoft.com/office/drawing/2014/main" id="{51D92E8C-9CFF-4C44-9652-BD7348B8A27D}"/>
                  </a:ext>
                </a:extLst>
              </p:cNvPr>
              <p:cNvPicPr/>
              <p:nvPr/>
            </p:nvPicPr>
            <p:blipFill>
              <a:blip r:embed="rId5"/>
              <a:stretch>
                <a:fillRect/>
              </a:stretch>
            </p:blipFill>
            <p:spPr>
              <a:xfrm>
                <a:off x="917640" y="2003760"/>
                <a:ext cx="4210200" cy="4254480"/>
              </a:xfrm>
              <a:prstGeom prst="rect">
                <a:avLst/>
              </a:prstGeom>
            </p:spPr>
          </p:pic>
        </mc:Fallback>
      </mc:AlternateContent>
    </p:spTree>
    <p:extLst>
      <p:ext uri="{BB962C8B-B14F-4D97-AF65-F5344CB8AC3E}">
        <p14:creationId xmlns:p14="http://schemas.microsoft.com/office/powerpoint/2010/main" val="33007329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3b.) Noise Correction by Median Filter (Image 3)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0" name="Picture 9">
            <a:extLst>
              <a:ext uri="{FF2B5EF4-FFF2-40B4-BE49-F238E27FC236}">
                <a16:creationId xmlns:a16="http://schemas.microsoft.com/office/drawing/2014/main" id="{E54AAA5B-EB46-41B7-9F01-DF399A82CA02}"/>
              </a:ext>
            </a:extLst>
          </p:cNvPr>
          <p:cNvPicPr>
            <a:picLocks noChangeAspect="1"/>
          </p:cNvPicPr>
          <p:nvPr/>
        </p:nvPicPr>
        <p:blipFill>
          <a:blip r:embed="rId2"/>
          <a:stretch>
            <a:fillRect/>
          </a:stretch>
        </p:blipFill>
        <p:spPr>
          <a:xfrm>
            <a:off x="865870" y="1747837"/>
            <a:ext cx="3467100" cy="3352800"/>
          </a:xfrm>
          <a:prstGeom prst="rect">
            <a:avLst/>
          </a:prstGeom>
        </p:spPr>
      </p:pic>
      <p:pic>
        <p:nvPicPr>
          <p:cNvPr id="7" name="Content Placeholder 6">
            <a:extLst>
              <a:ext uri="{FF2B5EF4-FFF2-40B4-BE49-F238E27FC236}">
                <a16:creationId xmlns:a16="http://schemas.microsoft.com/office/drawing/2014/main" id="{AEB43EBA-714C-45D8-B06A-755F881D2188}"/>
              </a:ext>
            </a:extLst>
          </p:cNvPr>
          <p:cNvPicPr>
            <a:picLocks noGrp="1" noChangeAspect="1"/>
          </p:cNvPicPr>
          <p:nvPr>
            <p:ph sz="quarter" idx="10"/>
          </p:nvPr>
        </p:nvPicPr>
        <p:blipFill>
          <a:blip r:embed="rId3"/>
          <a:stretch>
            <a:fillRect/>
          </a:stretch>
        </p:blipFill>
        <p:spPr>
          <a:xfrm>
            <a:off x="7107674" y="1747836"/>
            <a:ext cx="3467101" cy="3352801"/>
          </a:xfrm>
        </p:spPr>
      </p:pic>
    </p:spTree>
    <p:extLst>
      <p:ext uri="{BB962C8B-B14F-4D97-AF65-F5344CB8AC3E}">
        <p14:creationId xmlns:p14="http://schemas.microsoft.com/office/powerpoint/2010/main" val="14979471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3b.) Noise Correction by Median Filter (Image 4)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1" name="Picture 10">
            <a:extLst>
              <a:ext uri="{FF2B5EF4-FFF2-40B4-BE49-F238E27FC236}">
                <a16:creationId xmlns:a16="http://schemas.microsoft.com/office/drawing/2014/main" id="{D2AFBE09-09D8-4DC4-8BE8-AF39CEB3A4EF}"/>
              </a:ext>
            </a:extLst>
          </p:cNvPr>
          <p:cNvPicPr>
            <a:picLocks noChangeAspect="1"/>
          </p:cNvPicPr>
          <p:nvPr/>
        </p:nvPicPr>
        <p:blipFill>
          <a:blip r:embed="rId2"/>
          <a:stretch>
            <a:fillRect/>
          </a:stretch>
        </p:blipFill>
        <p:spPr>
          <a:xfrm>
            <a:off x="865870" y="1747837"/>
            <a:ext cx="3467100" cy="3352800"/>
          </a:xfrm>
          <a:prstGeom prst="rect">
            <a:avLst/>
          </a:prstGeom>
        </p:spPr>
      </p:pic>
      <p:pic>
        <p:nvPicPr>
          <p:cNvPr id="6" name="Content Placeholder 5">
            <a:extLst>
              <a:ext uri="{FF2B5EF4-FFF2-40B4-BE49-F238E27FC236}">
                <a16:creationId xmlns:a16="http://schemas.microsoft.com/office/drawing/2014/main" id="{F04A9FDC-309B-43DC-B7CC-355678A9E1F8}"/>
              </a:ext>
            </a:extLst>
          </p:cNvPr>
          <p:cNvPicPr>
            <a:picLocks noGrp="1" noChangeAspect="1"/>
          </p:cNvPicPr>
          <p:nvPr>
            <p:ph sz="quarter" idx="10"/>
          </p:nvPr>
        </p:nvPicPr>
        <p:blipFill>
          <a:blip r:embed="rId3"/>
          <a:stretch>
            <a:fillRect/>
          </a:stretch>
        </p:blipFill>
        <p:spPr>
          <a:xfrm>
            <a:off x="7126050" y="1747837"/>
            <a:ext cx="3467100" cy="3352800"/>
          </a:xfrm>
        </p:spPr>
      </p:pic>
    </p:spTree>
    <p:extLst>
      <p:ext uri="{BB962C8B-B14F-4D97-AF65-F5344CB8AC3E}">
        <p14:creationId xmlns:p14="http://schemas.microsoft.com/office/powerpoint/2010/main" val="32737853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3b.) Noise Correction by Median Filter (Image 7)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5" name="Content Placeholder 14">
            <a:extLst>
              <a:ext uri="{FF2B5EF4-FFF2-40B4-BE49-F238E27FC236}">
                <a16:creationId xmlns:a16="http://schemas.microsoft.com/office/drawing/2014/main" id="{7DE4C4FB-A635-4FD1-875A-01D41B692D0C}"/>
              </a:ext>
            </a:extLst>
          </p:cNvPr>
          <p:cNvPicPr>
            <a:picLocks noGrp="1" noChangeAspect="1"/>
          </p:cNvPicPr>
          <p:nvPr>
            <p:ph sz="quarter" idx="10"/>
          </p:nvPr>
        </p:nvPicPr>
        <p:blipFill>
          <a:blip r:embed="rId2"/>
          <a:stretch>
            <a:fillRect/>
          </a:stretch>
        </p:blipFill>
        <p:spPr>
          <a:xfrm>
            <a:off x="865870" y="1439862"/>
            <a:ext cx="2898262" cy="3978275"/>
          </a:xfrm>
        </p:spPr>
      </p:pic>
      <p:pic>
        <p:nvPicPr>
          <p:cNvPr id="4" name="Picture 3">
            <a:extLst>
              <a:ext uri="{FF2B5EF4-FFF2-40B4-BE49-F238E27FC236}">
                <a16:creationId xmlns:a16="http://schemas.microsoft.com/office/drawing/2014/main" id="{07A0CEB1-135F-4F34-8880-FD2E37AC452E}"/>
              </a:ext>
            </a:extLst>
          </p:cNvPr>
          <p:cNvPicPr>
            <a:picLocks noChangeAspect="1"/>
          </p:cNvPicPr>
          <p:nvPr/>
        </p:nvPicPr>
        <p:blipFill>
          <a:blip r:embed="rId3"/>
          <a:stretch>
            <a:fillRect/>
          </a:stretch>
        </p:blipFill>
        <p:spPr>
          <a:xfrm>
            <a:off x="7090286" y="1439862"/>
            <a:ext cx="2799438" cy="3978275"/>
          </a:xfrm>
          <a:prstGeom prst="rect">
            <a:avLst/>
          </a:prstGeom>
        </p:spPr>
      </p:pic>
    </p:spTree>
    <p:extLst>
      <p:ext uri="{BB962C8B-B14F-4D97-AF65-F5344CB8AC3E}">
        <p14:creationId xmlns:p14="http://schemas.microsoft.com/office/powerpoint/2010/main" val="1890473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57E45E-B58C-4298-A9AC-63B339FFD85A}"/>
              </a:ext>
            </a:extLst>
          </p:cNvPr>
          <p:cNvSpPr>
            <a:spLocks noGrp="1"/>
          </p:cNvSpPr>
          <p:nvPr>
            <p:ph type="title"/>
          </p:nvPr>
        </p:nvSpPr>
        <p:spPr>
          <a:xfrm>
            <a:off x="521207" y="448056"/>
            <a:ext cx="7282265" cy="640080"/>
          </a:xfrm>
        </p:spPr>
        <p:txBody>
          <a:bodyPr>
            <a:normAutofit fontScale="90000"/>
          </a:bodyPr>
          <a:lstStyle/>
          <a:p>
            <a:r>
              <a:rPr lang="en-IN" b="1" spc="300" dirty="0"/>
              <a:t>3c.) Noise Correction by Mode Filter :- </a:t>
            </a:r>
            <a:endParaRPr lang="en-GB" dirty="0"/>
          </a:p>
        </p:txBody>
      </p:sp>
      <p:sp>
        <p:nvSpPr>
          <p:cNvPr id="7" name="Content Placeholder 6">
            <a:extLst>
              <a:ext uri="{FF2B5EF4-FFF2-40B4-BE49-F238E27FC236}">
                <a16:creationId xmlns:a16="http://schemas.microsoft.com/office/drawing/2014/main" id="{FD0E0391-917F-4FC3-BE8F-457A9C5C1CC3}"/>
              </a:ext>
            </a:extLst>
          </p:cNvPr>
          <p:cNvSpPr>
            <a:spLocks noGrp="1"/>
          </p:cNvSpPr>
          <p:nvPr>
            <p:ph sz="quarter" idx="10"/>
          </p:nvPr>
        </p:nvSpPr>
        <p:spPr/>
        <p:txBody>
          <a:bodyPr>
            <a:normAutofit/>
          </a:bodyPr>
          <a:lstStyle/>
          <a:p>
            <a:r>
              <a:rPr lang="en-GB" sz="2400" u="sng" dirty="0"/>
              <a:t>Python Code -</a:t>
            </a:r>
          </a:p>
        </p:txBody>
      </p:sp>
      <p:pic>
        <p:nvPicPr>
          <p:cNvPr id="3" name="Picture 2">
            <a:extLst>
              <a:ext uri="{FF2B5EF4-FFF2-40B4-BE49-F238E27FC236}">
                <a16:creationId xmlns:a16="http://schemas.microsoft.com/office/drawing/2014/main" id="{59CDFFE4-5103-43B5-9635-553F46A36996}"/>
              </a:ext>
            </a:extLst>
          </p:cNvPr>
          <p:cNvPicPr>
            <a:picLocks noChangeAspect="1"/>
          </p:cNvPicPr>
          <p:nvPr/>
        </p:nvPicPr>
        <p:blipFill>
          <a:blip r:embed="rId2"/>
          <a:stretch>
            <a:fillRect/>
          </a:stretch>
        </p:blipFill>
        <p:spPr>
          <a:xfrm>
            <a:off x="665826" y="2041864"/>
            <a:ext cx="8764170" cy="4714043"/>
          </a:xfrm>
          <a:prstGeom prst="rect">
            <a:avLst/>
          </a:prstGeom>
        </p:spPr>
      </p:pic>
    </p:spTree>
    <p:extLst>
      <p:ext uri="{BB962C8B-B14F-4D97-AF65-F5344CB8AC3E}">
        <p14:creationId xmlns:p14="http://schemas.microsoft.com/office/powerpoint/2010/main" val="36232024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57E45E-B58C-4298-A9AC-63B339FFD85A}"/>
              </a:ext>
            </a:extLst>
          </p:cNvPr>
          <p:cNvSpPr>
            <a:spLocks noGrp="1"/>
          </p:cNvSpPr>
          <p:nvPr>
            <p:ph type="title"/>
          </p:nvPr>
        </p:nvSpPr>
        <p:spPr>
          <a:xfrm>
            <a:off x="521207" y="448056"/>
            <a:ext cx="7282265" cy="640080"/>
          </a:xfrm>
        </p:spPr>
        <p:txBody>
          <a:bodyPr>
            <a:normAutofit fontScale="90000"/>
          </a:bodyPr>
          <a:lstStyle/>
          <a:p>
            <a:r>
              <a:rPr lang="en-IN" b="1" spc="300" dirty="0"/>
              <a:t>3c.) Noise Correction by Mode Filter :- </a:t>
            </a:r>
            <a:endParaRPr lang="en-GB" dirty="0"/>
          </a:p>
        </p:txBody>
      </p:sp>
      <p:sp>
        <p:nvSpPr>
          <p:cNvPr id="7" name="Content Placeholder 6">
            <a:extLst>
              <a:ext uri="{FF2B5EF4-FFF2-40B4-BE49-F238E27FC236}">
                <a16:creationId xmlns:a16="http://schemas.microsoft.com/office/drawing/2014/main" id="{FD0E0391-917F-4FC3-BE8F-457A9C5C1CC3}"/>
              </a:ext>
            </a:extLst>
          </p:cNvPr>
          <p:cNvSpPr>
            <a:spLocks noGrp="1"/>
          </p:cNvSpPr>
          <p:nvPr>
            <p:ph sz="quarter" idx="10"/>
          </p:nvPr>
        </p:nvSpPr>
        <p:spPr>
          <a:xfrm>
            <a:off x="539495" y="1435608"/>
            <a:ext cx="10939332" cy="4689984"/>
          </a:xfrm>
        </p:spPr>
        <p:txBody>
          <a:bodyPr>
            <a:normAutofit/>
          </a:bodyPr>
          <a:lstStyle/>
          <a:p>
            <a:r>
              <a:rPr lang="en-GB" sz="2400" u="sng" dirty="0"/>
              <a:t>Python Code Explanation –</a:t>
            </a:r>
          </a:p>
          <a:p>
            <a:pPr lvl="0"/>
            <a:endParaRPr lang="en-IN" sz="1800" b="1" dirty="0"/>
          </a:p>
          <a:p>
            <a:pPr lvl="0"/>
            <a:r>
              <a:rPr lang="en-IN" sz="1800" b="1" dirty="0"/>
              <a:t>mode = </a:t>
            </a:r>
            <a:r>
              <a:rPr lang="en-IN" sz="1800" b="1" dirty="0" err="1"/>
              <a:t>st.mode</a:t>
            </a:r>
            <a:r>
              <a:rPr lang="en-IN" sz="1800" b="1" dirty="0"/>
              <a:t>(array)</a:t>
            </a:r>
            <a:endParaRPr lang="en-GB" sz="1800" dirty="0"/>
          </a:p>
          <a:p>
            <a:pPr lvl="1"/>
            <a:r>
              <a:rPr lang="en-IN" sz="1800" dirty="0" err="1"/>
              <a:t>scipy.stats</a:t>
            </a:r>
            <a:r>
              <a:rPr lang="en-IN" sz="1800" dirty="0"/>
              <a:t> implementation of mode, gives mode of an array as output</a:t>
            </a:r>
            <a:endParaRPr lang="en-GB" sz="1800" dirty="0"/>
          </a:p>
          <a:p>
            <a:endParaRPr lang="en-GB" sz="2400" u="sng" dirty="0"/>
          </a:p>
        </p:txBody>
      </p:sp>
    </p:spTree>
    <p:extLst>
      <p:ext uri="{BB962C8B-B14F-4D97-AF65-F5344CB8AC3E}">
        <p14:creationId xmlns:p14="http://schemas.microsoft.com/office/powerpoint/2010/main" val="1432928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3c.) Noise Correction by Mode Filter (Image 1) :- </a:t>
            </a:r>
            <a:endParaRPr lang="en-IN" dirty="0"/>
          </a:p>
        </p:txBody>
      </p:sp>
      <p:pic>
        <p:nvPicPr>
          <p:cNvPr id="7" name="Picture 6">
            <a:extLst>
              <a:ext uri="{FF2B5EF4-FFF2-40B4-BE49-F238E27FC236}">
                <a16:creationId xmlns:a16="http://schemas.microsoft.com/office/drawing/2014/main" id="{1F54B80E-552E-4672-B8FA-3B6E37BEE396}"/>
              </a:ext>
            </a:extLst>
          </p:cNvPr>
          <p:cNvPicPr>
            <a:picLocks noChangeAspect="1"/>
          </p:cNvPicPr>
          <p:nvPr/>
        </p:nvPicPr>
        <p:blipFill>
          <a:blip r:embed="rId2"/>
          <a:stretch>
            <a:fillRect/>
          </a:stretch>
        </p:blipFill>
        <p:spPr>
          <a:xfrm>
            <a:off x="865869" y="1864163"/>
            <a:ext cx="3535680" cy="3413760"/>
          </a:xfrm>
          <a:prstGeom prst="rect">
            <a:avLst/>
          </a:prstGeom>
        </p:spPr>
      </p:pic>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9" name="Content Placeholder 8">
            <a:extLst>
              <a:ext uri="{FF2B5EF4-FFF2-40B4-BE49-F238E27FC236}">
                <a16:creationId xmlns:a16="http://schemas.microsoft.com/office/drawing/2014/main" id="{0DA1EBE3-95E3-4785-857F-07251D61B283}"/>
              </a:ext>
            </a:extLst>
          </p:cNvPr>
          <p:cNvPicPr>
            <a:picLocks noGrp="1" noChangeAspect="1"/>
          </p:cNvPicPr>
          <p:nvPr>
            <p:ph sz="quarter" idx="10"/>
          </p:nvPr>
        </p:nvPicPr>
        <p:blipFill>
          <a:blip r:embed="rId3"/>
          <a:stretch>
            <a:fillRect/>
          </a:stretch>
        </p:blipFill>
        <p:spPr>
          <a:xfrm>
            <a:off x="7078454" y="1864163"/>
            <a:ext cx="3535681" cy="3413761"/>
          </a:xfrm>
        </p:spPr>
      </p:pic>
    </p:spTree>
    <p:extLst>
      <p:ext uri="{BB962C8B-B14F-4D97-AF65-F5344CB8AC3E}">
        <p14:creationId xmlns:p14="http://schemas.microsoft.com/office/powerpoint/2010/main" val="28673105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3c.) Noise Correction by Mode Filter (Image 2)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1" name="Picture 10">
            <a:extLst>
              <a:ext uri="{FF2B5EF4-FFF2-40B4-BE49-F238E27FC236}">
                <a16:creationId xmlns:a16="http://schemas.microsoft.com/office/drawing/2014/main" id="{51EEBEAA-C0E1-4830-9C54-53F907576142}"/>
              </a:ext>
            </a:extLst>
          </p:cNvPr>
          <p:cNvPicPr>
            <a:picLocks noChangeAspect="1"/>
          </p:cNvPicPr>
          <p:nvPr/>
        </p:nvPicPr>
        <p:blipFill>
          <a:blip r:embed="rId2"/>
          <a:stretch>
            <a:fillRect/>
          </a:stretch>
        </p:blipFill>
        <p:spPr>
          <a:xfrm>
            <a:off x="865870" y="1811207"/>
            <a:ext cx="3535680" cy="3413760"/>
          </a:xfrm>
          <a:prstGeom prst="rect">
            <a:avLst/>
          </a:prstGeom>
        </p:spPr>
      </p:pic>
      <p:pic>
        <p:nvPicPr>
          <p:cNvPr id="7" name="Content Placeholder 6">
            <a:extLst>
              <a:ext uri="{FF2B5EF4-FFF2-40B4-BE49-F238E27FC236}">
                <a16:creationId xmlns:a16="http://schemas.microsoft.com/office/drawing/2014/main" id="{68CFC929-436A-43A0-8694-E87823C7BF94}"/>
              </a:ext>
            </a:extLst>
          </p:cNvPr>
          <p:cNvPicPr>
            <a:picLocks noGrp="1" noChangeAspect="1"/>
          </p:cNvPicPr>
          <p:nvPr>
            <p:ph sz="quarter" idx="10"/>
          </p:nvPr>
        </p:nvPicPr>
        <p:blipFill>
          <a:blip r:embed="rId3"/>
          <a:stretch>
            <a:fillRect/>
          </a:stretch>
        </p:blipFill>
        <p:spPr>
          <a:xfrm>
            <a:off x="7158327" y="1811207"/>
            <a:ext cx="3535680" cy="3413760"/>
          </a:xfrm>
        </p:spPr>
      </p:pic>
    </p:spTree>
    <p:extLst>
      <p:ext uri="{BB962C8B-B14F-4D97-AF65-F5344CB8AC3E}">
        <p14:creationId xmlns:p14="http://schemas.microsoft.com/office/powerpoint/2010/main" val="17433027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3c.) Noise Correction by Mode Filter (Image 3)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0" name="Picture 9">
            <a:extLst>
              <a:ext uri="{FF2B5EF4-FFF2-40B4-BE49-F238E27FC236}">
                <a16:creationId xmlns:a16="http://schemas.microsoft.com/office/drawing/2014/main" id="{E54AAA5B-EB46-41B7-9F01-DF399A82CA02}"/>
              </a:ext>
            </a:extLst>
          </p:cNvPr>
          <p:cNvPicPr>
            <a:picLocks noChangeAspect="1"/>
          </p:cNvPicPr>
          <p:nvPr/>
        </p:nvPicPr>
        <p:blipFill>
          <a:blip r:embed="rId2"/>
          <a:stretch>
            <a:fillRect/>
          </a:stretch>
        </p:blipFill>
        <p:spPr>
          <a:xfrm>
            <a:off x="865870" y="1747837"/>
            <a:ext cx="3467100" cy="3352800"/>
          </a:xfrm>
          <a:prstGeom prst="rect">
            <a:avLst/>
          </a:prstGeom>
        </p:spPr>
      </p:pic>
      <p:pic>
        <p:nvPicPr>
          <p:cNvPr id="13" name="Content Placeholder 12">
            <a:extLst>
              <a:ext uri="{FF2B5EF4-FFF2-40B4-BE49-F238E27FC236}">
                <a16:creationId xmlns:a16="http://schemas.microsoft.com/office/drawing/2014/main" id="{6990DD6C-FBB1-48B3-A6CC-F0CED7574656}"/>
              </a:ext>
            </a:extLst>
          </p:cNvPr>
          <p:cNvPicPr>
            <a:picLocks noGrp="1" noChangeAspect="1"/>
          </p:cNvPicPr>
          <p:nvPr>
            <p:ph sz="quarter" idx="10"/>
          </p:nvPr>
        </p:nvPicPr>
        <p:blipFill>
          <a:blip r:embed="rId3"/>
          <a:stretch>
            <a:fillRect/>
          </a:stretch>
        </p:blipFill>
        <p:spPr>
          <a:xfrm>
            <a:off x="6967482" y="1752599"/>
            <a:ext cx="3507735" cy="3352801"/>
          </a:xfrm>
        </p:spPr>
      </p:pic>
    </p:spTree>
    <p:extLst>
      <p:ext uri="{BB962C8B-B14F-4D97-AF65-F5344CB8AC3E}">
        <p14:creationId xmlns:p14="http://schemas.microsoft.com/office/powerpoint/2010/main" val="299444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3c.) Noise Correction by Mode Filter (Image 4)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1" name="Picture 10">
            <a:extLst>
              <a:ext uri="{FF2B5EF4-FFF2-40B4-BE49-F238E27FC236}">
                <a16:creationId xmlns:a16="http://schemas.microsoft.com/office/drawing/2014/main" id="{D2AFBE09-09D8-4DC4-8BE8-AF39CEB3A4EF}"/>
              </a:ext>
            </a:extLst>
          </p:cNvPr>
          <p:cNvPicPr>
            <a:picLocks noChangeAspect="1"/>
          </p:cNvPicPr>
          <p:nvPr/>
        </p:nvPicPr>
        <p:blipFill>
          <a:blip r:embed="rId2"/>
          <a:stretch>
            <a:fillRect/>
          </a:stretch>
        </p:blipFill>
        <p:spPr>
          <a:xfrm>
            <a:off x="865870" y="1747837"/>
            <a:ext cx="3467100" cy="3352800"/>
          </a:xfrm>
          <a:prstGeom prst="rect">
            <a:avLst/>
          </a:prstGeom>
        </p:spPr>
      </p:pic>
      <p:pic>
        <p:nvPicPr>
          <p:cNvPr id="13" name="Content Placeholder 12">
            <a:extLst>
              <a:ext uri="{FF2B5EF4-FFF2-40B4-BE49-F238E27FC236}">
                <a16:creationId xmlns:a16="http://schemas.microsoft.com/office/drawing/2014/main" id="{1C76B18D-572D-46A9-BEFF-1D4D0174A669}"/>
              </a:ext>
            </a:extLst>
          </p:cNvPr>
          <p:cNvPicPr>
            <a:picLocks noGrp="1" noChangeAspect="1"/>
          </p:cNvPicPr>
          <p:nvPr>
            <p:ph sz="quarter" idx="10"/>
          </p:nvPr>
        </p:nvPicPr>
        <p:blipFill>
          <a:blip r:embed="rId3"/>
          <a:stretch>
            <a:fillRect/>
          </a:stretch>
        </p:blipFill>
        <p:spPr>
          <a:xfrm>
            <a:off x="7065606" y="1747837"/>
            <a:ext cx="3462928" cy="3352801"/>
          </a:xfrm>
        </p:spPr>
      </p:pic>
    </p:spTree>
    <p:extLst>
      <p:ext uri="{BB962C8B-B14F-4D97-AF65-F5344CB8AC3E}">
        <p14:creationId xmlns:p14="http://schemas.microsoft.com/office/powerpoint/2010/main" val="16637441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011A-05BC-4ED4-9924-52F65F9FF451}"/>
              </a:ext>
            </a:extLst>
          </p:cNvPr>
          <p:cNvSpPr>
            <a:spLocks noGrp="1"/>
          </p:cNvSpPr>
          <p:nvPr>
            <p:ph type="title"/>
          </p:nvPr>
        </p:nvSpPr>
        <p:spPr>
          <a:xfrm>
            <a:off x="521207" y="448056"/>
            <a:ext cx="11186884" cy="640080"/>
          </a:xfrm>
        </p:spPr>
        <p:txBody>
          <a:bodyPr/>
          <a:lstStyle/>
          <a:p>
            <a:r>
              <a:rPr lang="en-IN" b="1" spc="300" dirty="0"/>
              <a:t>3c.) Noise Correction by Mode Filter (Image 7) :- </a:t>
            </a:r>
            <a:endParaRPr lang="en-IN" dirty="0"/>
          </a:p>
        </p:txBody>
      </p:sp>
      <p:sp>
        <p:nvSpPr>
          <p:cNvPr id="8" name="TextBox 7">
            <a:extLst>
              <a:ext uri="{FF2B5EF4-FFF2-40B4-BE49-F238E27FC236}">
                <a16:creationId xmlns:a16="http://schemas.microsoft.com/office/drawing/2014/main" id="{9E2C5CCA-F35E-4F6C-96E2-73324C1D3CEF}"/>
              </a:ext>
            </a:extLst>
          </p:cNvPr>
          <p:cNvSpPr txBox="1"/>
          <p:nvPr/>
        </p:nvSpPr>
        <p:spPr>
          <a:xfrm>
            <a:off x="865870" y="5948039"/>
            <a:ext cx="9982644" cy="369332"/>
          </a:xfrm>
          <a:prstGeom prst="rect">
            <a:avLst/>
          </a:prstGeom>
          <a:noFill/>
        </p:spPr>
        <p:txBody>
          <a:bodyPr wrap="square" rtlCol="0">
            <a:spAutoFit/>
          </a:bodyPr>
          <a:lstStyle/>
          <a:p>
            <a:r>
              <a:rPr lang="en-GB" dirty="0"/>
              <a:t>Original Image                                                                               Edited Image</a:t>
            </a:r>
          </a:p>
        </p:txBody>
      </p:sp>
      <p:pic>
        <p:nvPicPr>
          <p:cNvPr id="15" name="Content Placeholder 14">
            <a:extLst>
              <a:ext uri="{FF2B5EF4-FFF2-40B4-BE49-F238E27FC236}">
                <a16:creationId xmlns:a16="http://schemas.microsoft.com/office/drawing/2014/main" id="{7DE4C4FB-A635-4FD1-875A-01D41B692D0C}"/>
              </a:ext>
            </a:extLst>
          </p:cNvPr>
          <p:cNvPicPr>
            <a:picLocks noGrp="1" noChangeAspect="1"/>
          </p:cNvPicPr>
          <p:nvPr>
            <p:ph sz="quarter" idx="10"/>
          </p:nvPr>
        </p:nvPicPr>
        <p:blipFill>
          <a:blip r:embed="rId2"/>
          <a:stretch>
            <a:fillRect/>
          </a:stretch>
        </p:blipFill>
        <p:spPr>
          <a:xfrm>
            <a:off x="865870" y="1439862"/>
            <a:ext cx="2898262" cy="3978275"/>
          </a:xfrm>
        </p:spPr>
      </p:pic>
      <p:pic>
        <p:nvPicPr>
          <p:cNvPr id="5" name="Picture 4">
            <a:extLst>
              <a:ext uri="{FF2B5EF4-FFF2-40B4-BE49-F238E27FC236}">
                <a16:creationId xmlns:a16="http://schemas.microsoft.com/office/drawing/2014/main" id="{697D304F-1A0A-4CCB-B725-C3822438ECA8}"/>
              </a:ext>
            </a:extLst>
          </p:cNvPr>
          <p:cNvPicPr>
            <a:picLocks noChangeAspect="1"/>
          </p:cNvPicPr>
          <p:nvPr/>
        </p:nvPicPr>
        <p:blipFill>
          <a:blip r:embed="rId3"/>
          <a:stretch>
            <a:fillRect/>
          </a:stretch>
        </p:blipFill>
        <p:spPr>
          <a:xfrm>
            <a:off x="7184658" y="1439862"/>
            <a:ext cx="2767209" cy="3978275"/>
          </a:xfrm>
          <a:prstGeom prst="rect">
            <a:avLst/>
          </a:prstGeom>
        </p:spPr>
      </p:pic>
    </p:spTree>
    <p:extLst>
      <p:ext uri="{BB962C8B-B14F-4D97-AF65-F5344CB8AC3E}">
        <p14:creationId xmlns:p14="http://schemas.microsoft.com/office/powerpoint/2010/main" val="2280246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0CBBD-1505-4FB7-BFC9-BB0417EE9619}"/>
              </a:ext>
            </a:extLst>
          </p:cNvPr>
          <p:cNvSpPr>
            <a:spLocks noGrp="1"/>
          </p:cNvSpPr>
          <p:nvPr>
            <p:ph type="title"/>
          </p:nvPr>
        </p:nvSpPr>
        <p:spPr>
          <a:xfrm>
            <a:off x="521207" y="448055"/>
            <a:ext cx="10988921" cy="768185"/>
          </a:xfrm>
        </p:spPr>
        <p:txBody>
          <a:bodyPr>
            <a:normAutofit fontScale="90000"/>
          </a:bodyPr>
          <a:lstStyle/>
          <a:p>
            <a:r>
              <a:rPr lang="en-IN" b="1" spc="300" dirty="0"/>
              <a:t>1.) Histogram Equalization using open source library function         (Python Code) :-</a:t>
            </a:r>
          </a:p>
        </p:txBody>
      </p:sp>
      <p:pic>
        <p:nvPicPr>
          <p:cNvPr id="8" name="Content Placeholder 7">
            <a:extLst>
              <a:ext uri="{FF2B5EF4-FFF2-40B4-BE49-F238E27FC236}">
                <a16:creationId xmlns:a16="http://schemas.microsoft.com/office/drawing/2014/main" id="{181CD2DA-2AAC-46C1-B0CF-CE1FAE0872B5}"/>
              </a:ext>
            </a:extLst>
          </p:cNvPr>
          <p:cNvPicPr>
            <a:picLocks noGrp="1" noChangeAspect="1"/>
          </p:cNvPicPr>
          <p:nvPr>
            <p:ph sz="quarter" idx="10"/>
          </p:nvPr>
        </p:nvPicPr>
        <p:blipFill>
          <a:blip r:embed="rId2"/>
          <a:stretch>
            <a:fillRect/>
          </a:stretch>
        </p:blipFill>
        <p:spPr>
          <a:xfrm>
            <a:off x="539750" y="1455938"/>
            <a:ext cx="10970378" cy="4607511"/>
          </a:xfrm>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83697D1D-5C68-4C0C-BF08-53079CBFE5CA}"/>
                  </a:ext>
                </a:extLst>
              </p14:cNvPr>
              <p14:cNvContentPartPr/>
              <p14:nvPr/>
            </p14:nvContentPartPr>
            <p14:xfrm>
              <a:off x="2502000" y="3048120"/>
              <a:ext cx="4540680" cy="1759320"/>
            </p14:xfrm>
          </p:contentPart>
        </mc:Choice>
        <mc:Fallback>
          <p:pic>
            <p:nvPicPr>
              <p:cNvPr id="3" name="Ink 2">
                <a:extLst>
                  <a:ext uri="{FF2B5EF4-FFF2-40B4-BE49-F238E27FC236}">
                    <a16:creationId xmlns:a16="http://schemas.microsoft.com/office/drawing/2014/main" id="{83697D1D-5C68-4C0C-BF08-53079CBFE5CA}"/>
                  </a:ext>
                </a:extLst>
              </p:cNvPr>
              <p:cNvPicPr/>
              <p:nvPr/>
            </p:nvPicPr>
            <p:blipFill>
              <a:blip r:embed="rId4"/>
              <a:stretch>
                <a:fillRect/>
              </a:stretch>
            </p:blipFill>
            <p:spPr>
              <a:xfrm>
                <a:off x="2492640" y="3038760"/>
                <a:ext cx="4559400" cy="1778040"/>
              </a:xfrm>
              <a:prstGeom prst="rect">
                <a:avLst/>
              </a:prstGeom>
            </p:spPr>
          </p:pic>
        </mc:Fallback>
      </mc:AlternateContent>
    </p:spTree>
    <p:extLst>
      <p:ext uri="{BB962C8B-B14F-4D97-AF65-F5344CB8AC3E}">
        <p14:creationId xmlns:p14="http://schemas.microsoft.com/office/powerpoint/2010/main" val="1319910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57D08-2A2D-44D3-9DF1-C854C8D62690}"/>
              </a:ext>
            </a:extLst>
          </p:cNvPr>
          <p:cNvSpPr>
            <a:spLocks noGrp="1"/>
          </p:cNvSpPr>
          <p:nvPr>
            <p:ph type="title"/>
          </p:nvPr>
        </p:nvSpPr>
        <p:spPr>
          <a:xfrm>
            <a:off x="521207" y="448056"/>
            <a:ext cx="10951214" cy="640080"/>
          </a:xfrm>
        </p:spPr>
        <p:txBody>
          <a:bodyPr>
            <a:normAutofit/>
          </a:bodyPr>
          <a:lstStyle/>
          <a:p>
            <a:r>
              <a:rPr lang="en-IN" b="1" spc="300" dirty="0"/>
              <a:t>1.) Histogram Equalization (Python Code Explanation) :-</a:t>
            </a:r>
            <a:endParaRPr lang="en-IN" dirty="0"/>
          </a:p>
        </p:txBody>
      </p:sp>
      <p:sp>
        <p:nvSpPr>
          <p:cNvPr id="6" name="Rectangle 5">
            <a:extLst>
              <a:ext uri="{FF2B5EF4-FFF2-40B4-BE49-F238E27FC236}">
                <a16:creationId xmlns:a16="http://schemas.microsoft.com/office/drawing/2014/main" id="{F4217C64-E2D7-4619-AE11-44B25EAA6A1A}"/>
              </a:ext>
            </a:extLst>
          </p:cNvPr>
          <p:cNvSpPr/>
          <p:nvPr/>
        </p:nvSpPr>
        <p:spPr>
          <a:xfrm>
            <a:off x="2325950" y="1302231"/>
            <a:ext cx="6968971" cy="4684424"/>
          </a:xfrm>
          <a:prstGeom prst="rect">
            <a:avLst/>
          </a:prstGeom>
        </p:spPr>
        <p:txBody>
          <a:bodyPr wrap="square">
            <a:spAutoFit/>
          </a:bodyPr>
          <a:lstStyle/>
          <a:p>
            <a:r>
              <a:rPr lang="en-IN" sz="1400" b="1" u="sng" dirty="0"/>
              <a:t>Not using open source library function :-</a:t>
            </a:r>
            <a:endParaRPr lang="en-GB" sz="1400" b="1" u="sng" dirty="0"/>
          </a:p>
          <a:p>
            <a:pPr lvl="0"/>
            <a:r>
              <a:rPr lang="en-IN" sz="1400" b="1" dirty="0" err="1"/>
              <a:t>cdf</a:t>
            </a:r>
            <a:r>
              <a:rPr lang="en-IN" sz="1400" b="1" dirty="0"/>
              <a:t> = </a:t>
            </a:r>
            <a:r>
              <a:rPr lang="en-IN" sz="1400" b="1" dirty="0" err="1"/>
              <a:t>hist.cumsum</a:t>
            </a:r>
            <a:r>
              <a:rPr lang="en-IN" sz="1400" b="1" dirty="0"/>
              <a:t>()</a:t>
            </a:r>
            <a:endParaRPr lang="en-GB" sz="1400" dirty="0"/>
          </a:p>
          <a:p>
            <a:pPr lvl="0"/>
            <a:r>
              <a:rPr lang="en-IN" sz="1400" dirty="0"/>
              <a:t> -produces cumulative sum of bins</a:t>
            </a:r>
            <a:endParaRPr lang="en-GB" sz="1400" dirty="0"/>
          </a:p>
          <a:p>
            <a:r>
              <a:rPr lang="en-IN" sz="1400" b="1" dirty="0"/>
              <a:t> </a:t>
            </a:r>
            <a:endParaRPr lang="en-GB" sz="1400" dirty="0"/>
          </a:p>
          <a:p>
            <a:pPr lvl="0"/>
            <a:r>
              <a:rPr lang="en-IN" sz="1400" b="1" dirty="0" err="1"/>
              <a:t>cdf_normalized</a:t>
            </a:r>
            <a:r>
              <a:rPr lang="en-IN" sz="1400" b="1" dirty="0"/>
              <a:t> = </a:t>
            </a:r>
            <a:r>
              <a:rPr lang="en-IN" sz="1400" b="1" dirty="0" err="1"/>
              <a:t>cdf</a:t>
            </a:r>
            <a:r>
              <a:rPr lang="en-IN" sz="1400" b="1" dirty="0"/>
              <a:t> * </a:t>
            </a:r>
            <a:r>
              <a:rPr lang="en-IN" sz="1400" b="1" dirty="0" err="1"/>
              <a:t>hist.max</a:t>
            </a:r>
            <a:r>
              <a:rPr lang="en-IN" sz="1400" b="1" dirty="0"/>
              <a:t>() / </a:t>
            </a:r>
            <a:r>
              <a:rPr lang="en-IN" sz="1400" b="1" dirty="0" err="1"/>
              <a:t>cdf.max</a:t>
            </a:r>
            <a:r>
              <a:rPr lang="en-IN" sz="1400" b="1" dirty="0"/>
              <a:t>()</a:t>
            </a:r>
            <a:endParaRPr lang="en-GB" sz="1400" dirty="0"/>
          </a:p>
          <a:p>
            <a:pPr lvl="0"/>
            <a:r>
              <a:rPr lang="en-IN" sz="1400" dirty="0"/>
              <a:t> -resizes the </a:t>
            </a:r>
            <a:r>
              <a:rPr lang="en-IN" sz="1400" dirty="0" err="1"/>
              <a:t>cdf</a:t>
            </a:r>
            <a:r>
              <a:rPr lang="en-IN" sz="1400" dirty="0"/>
              <a:t> to the range [0, </a:t>
            </a:r>
            <a:r>
              <a:rPr lang="en-IN" sz="1400" dirty="0" err="1"/>
              <a:t>hist.max</a:t>
            </a:r>
            <a:r>
              <a:rPr lang="en-IN" sz="1400" dirty="0"/>
              <a:t>()]</a:t>
            </a:r>
            <a:endParaRPr lang="en-GB" sz="1400" dirty="0"/>
          </a:p>
          <a:p>
            <a:pPr lvl="0"/>
            <a:r>
              <a:rPr lang="en-IN" sz="1400" dirty="0"/>
              <a:t> -only used for showing cumulative Histogram and histogram side by side, no use in       actual processing</a:t>
            </a:r>
            <a:endParaRPr lang="en-GB" sz="1400" dirty="0"/>
          </a:p>
          <a:p>
            <a:r>
              <a:rPr lang="en-IN" sz="1400" b="1" dirty="0"/>
              <a:t> </a:t>
            </a:r>
            <a:endParaRPr lang="en-GB" sz="1400" dirty="0"/>
          </a:p>
          <a:p>
            <a:pPr lvl="0"/>
            <a:r>
              <a:rPr lang="en-IN" sz="1400" b="1" dirty="0" err="1"/>
              <a:t>cdf_m</a:t>
            </a:r>
            <a:r>
              <a:rPr lang="en-IN" sz="1400" b="1" dirty="0"/>
              <a:t> = </a:t>
            </a:r>
            <a:r>
              <a:rPr lang="en-IN" sz="1400" b="1" dirty="0" err="1"/>
              <a:t>np.ma.masked_equal</a:t>
            </a:r>
            <a:r>
              <a:rPr lang="en-IN" sz="1400" b="1" dirty="0"/>
              <a:t>(cdf,0)</a:t>
            </a:r>
            <a:endParaRPr lang="en-GB" sz="1400" dirty="0"/>
          </a:p>
          <a:p>
            <a:r>
              <a:rPr lang="en-IN" sz="1400" b="1" dirty="0" err="1"/>
              <a:t>cdf_m</a:t>
            </a:r>
            <a:r>
              <a:rPr lang="en-IN" sz="1400" b="1" dirty="0"/>
              <a:t> = (</a:t>
            </a:r>
            <a:r>
              <a:rPr lang="en-IN" sz="1400" b="1" dirty="0" err="1"/>
              <a:t>cdf_m</a:t>
            </a:r>
            <a:r>
              <a:rPr lang="en-IN" sz="1400" b="1" dirty="0"/>
              <a:t> - </a:t>
            </a:r>
            <a:r>
              <a:rPr lang="en-IN" sz="1400" b="1" dirty="0" err="1"/>
              <a:t>cdf_m.min</a:t>
            </a:r>
            <a:r>
              <a:rPr lang="en-IN" sz="1400" b="1" dirty="0"/>
              <a:t>()) / (</a:t>
            </a:r>
            <a:r>
              <a:rPr lang="en-IN" sz="1400" b="1" dirty="0" err="1"/>
              <a:t>cdf_m.max</a:t>
            </a:r>
            <a:r>
              <a:rPr lang="en-IN" sz="1400" b="1" dirty="0"/>
              <a:t>() - </a:t>
            </a:r>
            <a:r>
              <a:rPr lang="en-IN" sz="1400" b="1" dirty="0" err="1"/>
              <a:t>cdf_m.min</a:t>
            </a:r>
            <a:r>
              <a:rPr lang="en-IN" sz="1400" b="1" dirty="0"/>
              <a:t>()) * 225</a:t>
            </a:r>
            <a:endParaRPr lang="en-GB" sz="1400" dirty="0"/>
          </a:p>
          <a:p>
            <a:r>
              <a:rPr lang="en-IN" sz="1400" b="1" dirty="0" err="1"/>
              <a:t>cdf</a:t>
            </a:r>
            <a:r>
              <a:rPr lang="en-IN" sz="1400" b="1" dirty="0"/>
              <a:t> = </a:t>
            </a:r>
            <a:r>
              <a:rPr lang="en-IN" sz="1400" b="1" dirty="0" err="1"/>
              <a:t>np.ma.filled</a:t>
            </a:r>
            <a:r>
              <a:rPr lang="en-IN" sz="1400" b="1" dirty="0"/>
              <a:t>(cdf_m,0).</a:t>
            </a:r>
            <a:r>
              <a:rPr lang="en-IN" sz="1400" b="1" dirty="0" err="1"/>
              <a:t>astype</a:t>
            </a:r>
            <a:r>
              <a:rPr lang="en-IN" sz="1400" b="1" dirty="0"/>
              <a:t>('uint8’)</a:t>
            </a:r>
            <a:endParaRPr lang="en-GB" sz="1400" dirty="0"/>
          </a:p>
          <a:p>
            <a:pPr lvl="0"/>
            <a:r>
              <a:rPr lang="en-IN" sz="1400" dirty="0"/>
              <a:t> -does similar thing as (2), but ignores zero value to better fit the cumulative histogram</a:t>
            </a:r>
            <a:endParaRPr lang="en-GB" sz="1400" dirty="0"/>
          </a:p>
          <a:p>
            <a:pPr lvl="0"/>
            <a:r>
              <a:rPr lang="en-IN" sz="1400" dirty="0"/>
              <a:t> -ranges of output value [0,225]</a:t>
            </a:r>
            <a:endParaRPr lang="en-GB" sz="1400" dirty="0"/>
          </a:p>
          <a:p>
            <a:pPr lvl="0"/>
            <a:r>
              <a:rPr lang="en-IN" sz="1400" dirty="0"/>
              <a:t> -also fixes the type of data to uint8</a:t>
            </a:r>
          </a:p>
          <a:p>
            <a:pPr lvl="0"/>
            <a:endParaRPr lang="en-GB" sz="1400" dirty="0"/>
          </a:p>
          <a:p>
            <a:r>
              <a:rPr lang="en-IN" sz="1400" b="1" u="sng" dirty="0"/>
              <a:t>Using open source library function :-</a:t>
            </a:r>
            <a:endParaRPr lang="en-GB" sz="1400" b="1" u="sng" dirty="0"/>
          </a:p>
          <a:p>
            <a:pPr lvl="0"/>
            <a:r>
              <a:rPr lang="en-IN" sz="1400" b="1" dirty="0"/>
              <a:t>img2 = </a:t>
            </a:r>
            <a:r>
              <a:rPr lang="en-IN" sz="1400" b="1" dirty="0" err="1"/>
              <a:t>cv.equalizeHist</a:t>
            </a:r>
            <a:r>
              <a:rPr lang="en-IN" sz="1400" b="1" dirty="0"/>
              <a:t>(</a:t>
            </a:r>
            <a:r>
              <a:rPr lang="en-IN" sz="1400" b="1" dirty="0" err="1"/>
              <a:t>img</a:t>
            </a:r>
            <a:r>
              <a:rPr lang="en-IN" sz="1400" b="1" dirty="0"/>
              <a:t>)</a:t>
            </a:r>
            <a:endParaRPr lang="en-GB" sz="1400" b="1" dirty="0"/>
          </a:p>
          <a:p>
            <a:pPr lvl="0"/>
            <a:r>
              <a:rPr lang="en-GB" sz="1400" b="1" dirty="0"/>
              <a:t> </a:t>
            </a:r>
            <a:r>
              <a:rPr lang="en-IN" sz="1400" dirty="0"/>
              <a:t>-OpenCV implementation of Histogram Equalization</a:t>
            </a:r>
            <a:endParaRPr lang="en-GB" sz="1400" dirty="0"/>
          </a:p>
          <a:p>
            <a:pPr lvl="0">
              <a:lnSpc>
                <a:spcPct val="107000"/>
              </a:lnSpc>
            </a:pPr>
            <a:endParaRPr lang="en-GB"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43935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5E7CD-5A8C-472C-9E2B-CF1100385205}"/>
              </a:ext>
            </a:extLst>
          </p:cNvPr>
          <p:cNvSpPr>
            <a:spLocks noGrp="1"/>
          </p:cNvSpPr>
          <p:nvPr>
            <p:ph type="title"/>
          </p:nvPr>
        </p:nvSpPr>
        <p:spPr>
          <a:xfrm>
            <a:off x="521207" y="448056"/>
            <a:ext cx="11087697" cy="640080"/>
          </a:xfrm>
        </p:spPr>
        <p:txBody>
          <a:bodyPr>
            <a:normAutofit/>
          </a:bodyPr>
          <a:lstStyle/>
          <a:p>
            <a:r>
              <a:rPr lang="en-IN" b="1" spc="300" dirty="0"/>
              <a:t>1.) Histogram Equalization (Image 5) :-</a:t>
            </a:r>
            <a:endParaRPr lang="en-IN" dirty="0"/>
          </a:p>
        </p:txBody>
      </p:sp>
      <p:sp>
        <p:nvSpPr>
          <p:cNvPr id="3" name="Content Placeholder 2">
            <a:extLst>
              <a:ext uri="{FF2B5EF4-FFF2-40B4-BE49-F238E27FC236}">
                <a16:creationId xmlns:a16="http://schemas.microsoft.com/office/drawing/2014/main" id="{3AA98602-0F27-45AC-AC2E-AE4B16FEC8BD}"/>
              </a:ext>
            </a:extLst>
          </p:cNvPr>
          <p:cNvSpPr>
            <a:spLocks noGrp="1"/>
          </p:cNvSpPr>
          <p:nvPr>
            <p:ph sz="quarter" idx="10"/>
          </p:nvPr>
        </p:nvSpPr>
        <p:spPr>
          <a:xfrm>
            <a:off x="4887006" y="6151769"/>
            <a:ext cx="2417985" cy="437404"/>
          </a:xfrm>
        </p:spPr>
        <p:txBody>
          <a:bodyPr>
            <a:normAutofit fontScale="92500" lnSpcReduction="20000"/>
          </a:bodyPr>
          <a:lstStyle/>
          <a:p>
            <a:r>
              <a:rPr lang="en-IN" sz="2000" dirty="0"/>
              <a:t>The original image </a:t>
            </a:r>
            <a:endParaRPr lang="en-IN" sz="2000" b="1" i="1" dirty="0"/>
          </a:p>
        </p:txBody>
      </p:sp>
      <p:pic>
        <p:nvPicPr>
          <p:cNvPr id="6" name="Picture 5">
            <a:extLst>
              <a:ext uri="{FF2B5EF4-FFF2-40B4-BE49-F238E27FC236}">
                <a16:creationId xmlns:a16="http://schemas.microsoft.com/office/drawing/2014/main" id="{819025F4-0314-4115-8DBC-ACE1BACF2EEC}"/>
              </a:ext>
            </a:extLst>
          </p:cNvPr>
          <p:cNvPicPr>
            <a:picLocks noChangeAspect="1"/>
          </p:cNvPicPr>
          <p:nvPr/>
        </p:nvPicPr>
        <p:blipFill>
          <a:blip r:embed="rId2"/>
          <a:stretch>
            <a:fillRect/>
          </a:stretch>
        </p:blipFill>
        <p:spPr>
          <a:xfrm>
            <a:off x="2921000" y="1349406"/>
            <a:ext cx="6349999" cy="4438835"/>
          </a:xfrm>
          <a:prstGeom prst="rect">
            <a:avLst/>
          </a:prstGeom>
        </p:spPr>
      </p:pic>
    </p:spTree>
    <p:extLst>
      <p:ext uri="{BB962C8B-B14F-4D97-AF65-F5344CB8AC3E}">
        <p14:creationId xmlns:p14="http://schemas.microsoft.com/office/powerpoint/2010/main" val="979115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8E1F-62C1-441D-97F8-8ED854C8F323}"/>
              </a:ext>
            </a:extLst>
          </p:cNvPr>
          <p:cNvSpPr>
            <a:spLocks noGrp="1"/>
          </p:cNvSpPr>
          <p:nvPr>
            <p:ph type="title"/>
          </p:nvPr>
        </p:nvSpPr>
        <p:spPr>
          <a:xfrm>
            <a:off x="521207" y="448056"/>
            <a:ext cx="10913506" cy="640080"/>
          </a:xfrm>
        </p:spPr>
        <p:txBody>
          <a:bodyPr>
            <a:normAutofit/>
          </a:bodyPr>
          <a:lstStyle/>
          <a:p>
            <a:r>
              <a:rPr lang="en-IN" b="1" spc="300" dirty="0"/>
              <a:t>1.) Histogram Equalization (Image 5) :-</a:t>
            </a:r>
            <a:endParaRPr lang="en-IN" dirty="0"/>
          </a:p>
        </p:txBody>
      </p:sp>
      <p:sp>
        <p:nvSpPr>
          <p:cNvPr id="3" name="Content Placeholder 2">
            <a:extLst>
              <a:ext uri="{FF2B5EF4-FFF2-40B4-BE49-F238E27FC236}">
                <a16:creationId xmlns:a16="http://schemas.microsoft.com/office/drawing/2014/main" id="{8B838408-E050-47CD-A391-E044AD2F4A3A}"/>
              </a:ext>
            </a:extLst>
          </p:cNvPr>
          <p:cNvSpPr>
            <a:spLocks noGrp="1"/>
          </p:cNvSpPr>
          <p:nvPr>
            <p:ph sz="quarter" idx="10"/>
          </p:nvPr>
        </p:nvSpPr>
        <p:spPr>
          <a:xfrm>
            <a:off x="811751" y="6136850"/>
            <a:ext cx="10231145" cy="572301"/>
          </a:xfrm>
        </p:spPr>
        <p:txBody>
          <a:bodyPr>
            <a:normAutofit/>
          </a:bodyPr>
          <a:lstStyle/>
          <a:p>
            <a:r>
              <a:rPr lang="en-IN" sz="1800" b="1" i="1" dirty="0"/>
              <a:t>Edited by implemented code                                        Edited by open source library function</a:t>
            </a:r>
          </a:p>
        </p:txBody>
      </p:sp>
      <p:pic>
        <p:nvPicPr>
          <p:cNvPr id="6" name="Picture 5">
            <a:extLst>
              <a:ext uri="{FF2B5EF4-FFF2-40B4-BE49-F238E27FC236}">
                <a16:creationId xmlns:a16="http://schemas.microsoft.com/office/drawing/2014/main" id="{AF3F1A77-EF57-402F-8C1E-A97DCFC799CA}"/>
              </a:ext>
            </a:extLst>
          </p:cNvPr>
          <p:cNvPicPr>
            <a:picLocks noChangeAspect="1"/>
          </p:cNvPicPr>
          <p:nvPr/>
        </p:nvPicPr>
        <p:blipFill>
          <a:blip r:embed="rId2"/>
          <a:stretch>
            <a:fillRect/>
          </a:stretch>
        </p:blipFill>
        <p:spPr>
          <a:xfrm>
            <a:off x="811752" y="1374350"/>
            <a:ext cx="4762500" cy="4762500"/>
          </a:xfrm>
          <a:prstGeom prst="rect">
            <a:avLst/>
          </a:prstGeom>
        </p:spPr>
      </p:pic>
      <p:pic>
        <p:nvPicPr>
          <p:cNvPr id="8" name="Picture 7">
            <a:extLst>
              <a:ext uri="{FF2B5EF4-FFF2-40B4-BE49-F238E27FC236}">
                <a16:creationId xmlns:a16="http://schemas.microsoft.com/office/drawing/2014/main" id="{F5945468-7E30-4D5C-8AE7-080FB40D0B44}"/>
              </a:ext>
            </a:extLst>
          </p:cNvPr>
          <p:cNvPicPr>
            <a:picLocks noChangeAspect="1"/>
          </p:cNvPicPr>
          <p:nvPr/>
        </p:nvPicPr>
        <p:blipFill>
          <a:blip r:embed="rId3"/>
          <a:stretch>
            <a:fillRect/>
          </a:stretch>
        </p:blipFill>
        <p:spPr>
          <a:xfrm>
            <a:off x="6280397" y="1374350"/>
            <a:ext cx="4762500" cy="4762500"/>
          </a:xfrm>
          <a:prstGeom prst="rect">
            <a:avLst/>
          </a:prstGeom>
        </p:spPr>
      </p:pic>
    </p:spTree>
    <p:extLst>
      <p:ext uri="{BB962C8B-B14F-4D97-AF65-F5344CB8AC3E}">
        <p14:creationId xmlns:p14="http://schemas.microsoft.com/office/powerpoint/2010/main" val="2326528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8E1F-62C1-441D-97F8-8ED854C8F323}"/>
              </a:ext>
            </a:extLst>
          </p:cNvPr>
          <p:cNvSpPr>
            <a:spLocks noGrp="1"/>
          </p:cNvSpPr>
          <p:nvPr>
            <p:ph type="title"/>
          </p:nvPr>
        </p:nvSpPr>
        <p:spPr>
          <a:xfrm>
            <a:off x="521207" y="448056"/>
            <a:ext cx="10913506" cy="640080"/>
          </a:xfrm>
        </p:spPr>
        <p:txBody>
          <a:bodyPr>
            <a:normAutofit/>
          </a:bodyPr>
          <a:lstStyle/>
          <a:p>
            <a:r>
              <a:rPr lang="en-IN" b="1" spc="300" dirty="0"/>
              <a:t>1.) Histogram Equalization (Image 5) :-</a:t>
            </a:r>
            <a:endParaRPr lang="en-IN" dirty="0"/>
          </a:p>
        </p:txBody>
      </p:sp>
      <p:sp>
        <p:nvSpPr>
          <p:cNvPr id="3" name="Content Placeholder 2">
            <a:extLst>
              <a:ext uri="{FF2B5EF4-FFF2-40B4-BE49-F238E27FC236}">
                <a16:creationId xmlns:a16="http://schemas.microsoft.com/office/drawing/2014/main" id="{8B838408-E050-47CD-A391-E044AD2F4A3A}"/>
              </a:ext>
            </a:extLst>
          </p:cNvPr>
          <p:cNvSpPr>
            <a:spLocks noGrp="1"/>
          </p:cNvSpPr>
          <p:nvPr>
            <p:ph sz="quarter" idx="10"/>
          </p:nvPr>
        </p:nvSpPr>
        <p:spPr>
          <a:xfrm>
            <a:off x="811751" y="6136850"/>
            <a:ext cx="10231145" cy="572301"/>
          </a:xfrm>
        </p:spPr>
        <p:txBody>
          <a:bodyPr>
            <a:normAutofit/>
          </a:bodyPr>
          <a:lstStyle/>
          <a:p>
            <a:r>
              <a:rPr lang="en-IN" sz="1800" b="1" i="1" dirty="0"/>
              <a:t> CDF Scaled                                      Histogram and CDF                      Histogram of edited image</a:t>
            </a:r>
          </a:p>
        </p:txBody>
      </p:sp>
      <p:pic>
        <p:nvPicPr>
          <p:cNvPr id="5" name="Picture 4">
            <a:extLst>
              <a:ext uri="{FF2B5EF4-FFF2-40B4-BE49-F238E27FC236}">
                <a16:creationId xmlns:a16="http://schemas.microsoft.com/office/drawing/2014/main" id="{A67EA7AE-975E-40B6-B11A-6AC0FADECB10}"/>
              </a:ext>
            </a:extLst>
          </p:cNvPr>
          <p:cNvPicPr>
            <a:picLocks noChangeAspect="1"/>
          </p:cNvPicPr>
          <p:nvPr/>
        </p:nvPicPr>
        <p:blipFill rotWithShape="1">
          <a:blip r:embed="rId2"/>
          <a:srcRect l="5288" t="8080" r="5048" b="5149"/>
          <a:stretch/>
        </p:blipFill>
        <p:spPr>
          <a:xfrm>
            <a:off x="878889" y="1589102"/>
            <a:ext cx="3169328" cy="3808521"/>
          </a:xfrm>
          <a:prstGeom prst="rect">
            <a:avLst/>
          </a:prstGeom>
        </p:spPr>
      </p:pic>
      <p:pic>
        <p:nvPicPr>
          <p:cNvPr id="9" name="Picture 8">
            <a:extLst>
              <a:ext uri="{FF2B5EF4-FFF2-40B4-BE49-F238E27FC236}">
                <a16:creationId xmlns:a16="http://schemas.microsoft.com/office/drawing/2014/main" id="{5F224FF0-2339-41C5-95CC-B550DA59EEF4}"/>
              </a:ext>
            </a:extLst>
          </p:cNvPr>
          <p:cNvPicPr>
            <a:picLocks noChangeAspect="1"/>
          </p:cNvPicPr>
          <p:nvPr/>
        </p:nvPicPr>
        <p:blipFill rotWithShape="1">
          <a:blip r:embed="rId3"/>
          <a:srcRect t="6614" b="6614"/>
          <a:stretch/>
        </p:blipFill>
        <p:spPr>
          <a:xfrm>
            <a:off x="4271637" y="1589102"/>
            <a:ext cx="3311371" cy="3808522"/>
          </a:xfrm>
          <a:prstGeom prst="rect">
            <a:avLst/>
          </a:prstGeom>
        </p:spPr>
      </p:pic>
      <p:pic>
        <p:nvPicPr>
          <p:cNvPr id="11" name="Picture 10">
            <a:extLst>
              <a:ext uri="{FF2B5EF4-FFF2-40B4-BE49-F238E27FC236}">
                <a16:creationId xmlns:a16="http://schemas.microsoft.com/office/drawing/2014/main" id="{1EC933A9-FF6F-4D1D-A278-C20925AE9564}"/>
              </a:ext>
            </a:extLst>
          </p:cNvPr>
          <p:cNvPicPr>
            <a:picLocks noChangeAspect="1"/>
          </p:cNvPicPr>
          <p:nvPr/>
        </p:nvPicPr>
        <p:blipFill rotWithShape="1">
          <a:blip r:embed="rId4"/>
          <a:srcRect t="8080" b="5149"/>
          <a:stretch/>
        </p:blipFill>
        <p:spPr>
          <a:xfrm>
            <a:off x="7806428" y="1589102"/>
            <a:ext cx="3628284" cy="3808522"/>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a:extLst>
                  <a:ext uri="{FF2B5EF4-FFF2-40B4-BE49-F238E27FC236}">
                    <a16:creationId xmlns:a16="http://schemas.microsoft.com/office/drawing/2014/main" id="{866AD728-85E7-4479-ACFF-5E0F46DB4306}"/>
                  </a:ext>
                </a:extLst>
              </p14:cNvPr>
              <p14:cNvContentPartPr/>
              <p14:nvPr/>
            </p14:nvContentPartPr>
            <p14:xfrm>
              <a:off x="5499000" y="4902120"/>
              <a:ext cx="5347080" cy="527400"/>
            </p14:xfrm>
          </p:contentPart>
        </mc:Choice>
        <mc:Fallback>
          <p:pic>
            <p:nvPicPr>
              <p:cNvPr id="4" name="Ink 3">
                <a:extLst>
                  <a:ext uri="{FF2B5EF4-FFF2-40B4-BE49-F238E27FC236}">
                    <a16:creationId xmlns:a16="http://schemas.microsoft.com/office/drawing/2014/main" id="{866AD728-85E7-4479-ACFF-5E0F46DB4306}"/>
                  </a:ext>
                </a:extLst>
              </p:cNvPr>
              <p:cNvPicPr/>
              <p:nvPr/>
            </p:nvPicPr>
            <p:blipFill>
              <a:blip r:embed="rId6"/>
              <a:stretch>
                <a:fillRect/>
              </a:stretch>
            </p:blipFill>
            <p:spPr>
              <a:xfrm>
                <a:off x="5489640" y="4892760"/>
                <a:ext cx="5365800" cy="546120"/>
              </a:xfrm>
              <a:prstGeom prst="rect">
                <a:avLst/>
              </a:prstGeom>
            </p:spPr>
          </p:pic>
        </mc:Fallback>
      </mc:AlternateContent>
    </p:spTree>
    <p:extLst>
      <p:ext uri="{BB962C8B-B14F-4D97-AF65-F5344CB8AC3E}">
        <p14:creationId xmlns:p14="http://schemas.microsoft.com/office/powerpoint/2010/main" val="2842948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8E1F-62C1-441D-97F8-8ED854C8F323}"/>
              </a:ext>
            </a:extLst>
          </p:cNvPr>
          <p:cNvSpPr>
            <a:spLocks noGrp="1"/>
          </p:cNvSpPr>
          <p:nvPr>
            <p:ph type="title"/>
          </p:nvPr>
        </p:nvSpPr>
        <p:spPr>
          <a:xfrm>
            <a:off x="521207" y="448056"/>
            <a:ext cx="10913506" cy="640080"/>
          </a:xfrm>
        </p:spPr>
        <p:txBody>
          <a:bodyPr>
            <a:normAutofit/>
          </a:bodyPr>
          <a:lstStyle/>
          <a:p>
            <a:r>
              <a:rPr lang="en-IN" b="1" spc="300" dirty="0"/>
              <a:t>1.) Histogram Equalization (Image 6) :-</a:t>
            </a:r>
            <a:endParaRPr lang="en-IN" dirty="0"/>
          </a:p>
        </p:txBody>
      </p:sp>
      <p:sp>
        <p:nvSpPr>
          <p:cNvPr id="3" name="Content Placeholder 2">
            <a:extLst>
              <a:ext uri="{FF2B5EF4-FFF2-40B4-BE49-F238E27FC236}">
                <a16:creationId xmlns:a16="http://schemas.microsoft.com/office/drawing/2014/main" id="{8B838408-E050-47CD-A391-E044AD2F4A3A}"/>
              </a:ext>
            </a:extLst>
          </p:cNvPr>
          <p:cNvSpPr>
            <a:spLocks noGrp="1"/>
          </p:cNvSpPr>
          <p:nvPr>
            <p:ph sz="quarter" idx="10"/>
          </p:nvPr>
        </p:nvSpPr>
        <p:spPr>
          <a:xfrm>
            <a:off x="811751" y="6136850"/>
            <a:ext cx="10231145" cy="572301"/>
          </a:xfrm>
        </p:spPr>
        <p:txBody>
          <a:bodyPr>
            <a:normAutofit/>
          </a:bodyPr>
          <a:lstStyle/>
          <a:p>
            <a:r>
              <a:rPr lang="en-IN" sz="1800" b="1" i="1" dirty="0"/>
              <a:t>                                                      The Original Image</a:t>
            </a:r>
          </a:p>
        </p:txBody>
      </p:sp>
      <p:pic>
        <p:nvPicPr>
          <p:cNvPr id="6" name="Picture 5">
            <a:extLst>
              <a:ext uri="{FF2B5EF4-FFF2-40B4-BE49-F238E27FC236}">
                <a16:creationId xmlns:a16="http://schemas.microsoft.com/office/drawing/2014/main" id="{83038E7F-53DB-4C9B-A88A-9E1180DF9E94}"/>
              </a:ext>
            </a:extLst>
          </p:cNvPr>
          <p:cNvPicPr>
            <a:picLocks noChangeAspect="1"/>
          </p:cNvPicPr>
          <p:nvPr/>
        </p:nvPicPr>
        <p:blipFill>
          <a:blip r:embed="rId2"/>
          <a:stretch>
            <a:fillRect/>
          </a:stretch>
        </p:blipFill>
        <p:spPr>
          <a:xfrm>
            <a:off x="2921000" y="1411549"/>
            <a:ext cx="5938915" cy="4725301"/>
          </a:xfrm>
          <a:prstGeom prst="rect">
            <a:avLst/>
          </a:prstGeom>
        </p:spPr>
      </p:pic>
    </p:spTree>
    <p:extLst>
      <p:ext uri="{BB962C8B-B14F-4D97-AF65-F5344CB8AC3E}">
        <p14:creationId xmlns:p14="http://schemas.microsoft.com/office/powerpoint/2010/main" val="852993127"/>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elcome to Powerpoint 2016_CLR_v2" id="{CAB9082A-965C-42BE-8170-C940D3319B60}" vid="{82B84162-888A-4FD2-BEC9-B29B6DB2C7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0072C5-DDE0-4258-BA7A-4D4B80DFA63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3.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Welcome to PowerPoint</Template>
  <TotalTime>0</TotalTime>
  <Words>1269</Words>
  <Application>Microsoft Office PowerPoint</Application>
  <PresentationFormat>Widescreen</PresentationFormat>
  <Paragraphs>120</Paragraphs>
  <Slides>39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Segoe UI</vt:lpstr>
      <vt:lpstr>Segoe UI Light</vt:lpstr>
      <vt:lpstr>WelcomeDoc</vt:lpstr>
      <vt:lpstr>Image Histogram</vt:lpstr>
      <vt:lpstr>1.) What is Histogram Equalization?</vt:lpstr>
      <vt:lpstr>1.) Histogram Equalization without using open source library function (Python Code) :-</vt:lpstr>
      <vt:lpstr>1.) Histogram Equalization using open source library function         (Python Code) :-</vt:lpstr>
      <vt:lpstr>1.) Histogram Equalization (Python Code Explanation) :-</vt:lpstr>
      <vt:lpstr>1.) Histogram Equalization (Image 5) :-</vt:lpstr>
      <vt:lpstr>1.) Histogram Equalization (Image 5) :-</vt:lpstr>
      <vt:lpstr>1.) Histogram Equalization (Image 5) :-</vt:lpstr>
      <vt:lpstr>1.) Histogram Equalization (Image 6) :-</vt:lpstr>
      <vt:lpstr>1.) Histogram Equalization (Image 6) :-</vt:lpstr>
      <vt:lpstr>1.) Histogram Equalization (Image 6) :-</vt:lpstr>
      <vt:lpstr>2.) What is Salt-and-Pepper Noise? </vt:lpstr>
      <vt:lpstr>2.) Salt-and-Pepper Noise : python code :- </vt:lpstr>
      <vt:lpstr>2.) Salt-and-Pepper Noise : python code explanation :-</vt:lpstr>
      <vt:lpstr>2.) Salt-and-Pepper Noise (Image 1) :-</vt:lpstr>
      <vt:lpstr>2.) Salt-and-Pepper Noise (Image 2) :-</vt:lpstr>
      <vt:lpstr>2.) Salt-and-Pepper Noise (Image 3) :-</vt:lpstr>
      <vt:lpstr>2.) Salt-and-Pepper Noise (Image 4) :-</vt:lpstr>
      <vt:lpstr>3a.) Noise Correction by Mean Filter :- </vt:lpstr>
      <vt:lpstr>3a.) Noise Correction by Mean Filter :- </vt:lpstr>
      <vt:lpstr>3a.) Noise Correction by Mean Filter (Image 1) :- </vt:lpstr>
      <vt:lpstr>3a.) Noise Correction by Mean Filter (Image 2) :- </vt:lpstr>
      <vt:lpstr>3a.) Noise Correction by Mean Filter (Image 3) :- </vt:lpstr>
      <vt:lpstr>3a.) Noise Correction by Mean Filter (Image 4) :- </vt:lpstr>
      <vt:lpstr>3a.) Noise Correction by Mean Filter (Image 7) :- </vt:lpstr>
      <vt:lpstr>3b.) Noise Correction by Median Filter :- </vt:lpstr>
      <vt:lpstr>3b.) Noise Correction by Median Filter :- </vt:lpstr>
      <vt:lpstr>3b.) Noise Correction by Median Filter (Image 1) :- </vt:lpstr>
      <vt:lpstr>3b.) Noise Correction by Median Filter (Image 2) :- </vt:lpstr>
      <vt:lpstr>3b.) Noise Correction by Median Filter (Image 3) :- </vt:lpstr>
      <vt:lpstr>3b.) Noise Correction by Median Filter (Image 4) :- </vt:lpstr>
      <vt:lpstr>3b.) Noise Correction by Median Filter (Image 7) :- </vt:lpstr>
      <vt:lpstr>3c.) Noise Correction by Mode Filter :- </vt:lpstr>
      <vt:lpstr>3c.) Noise Correction by Mode Filter :- </vt:lpstr>
      <vt:lpstr>3c.) Noise Correction by Mode Filter (Image 1) :- </vt:lpstr>
      <vt:lpstr>3c.) Noise Correction by Mode Filter (Image 2) :- </vt:lpstr>
      <vt:lpstr>3c.) Noise Correction by Mode Filter (Image 3) :- </vt:lpstr>
      <vt:lpstr>3c.) Noise Correction by Mode Filter (Image 4) :- </vt:lpstr>
      <vt:lpstr>3c.) Noise Correction by Mode Filter (Image 7)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2020-09-12T09:50:15Z</dcterms:created>
  <dcterms:modified xsi:type="dcterms:W3CDTF">2020-09-29T10:52:13Z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